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56" r:id="rId2"/>
    <p:sldId id="264" r:id="rId3"/>
    <p:sldId id="265" r:id="rId4"/>
    <p:sldId id="272" r:id="rId5"/>
    <p:sldId id="273" r:id="rId6"/>
    <p:sldId id="271" r:id="rId7"/>
    <p:sldId id="274" r:id="rId8"/>
    <p:sldId id="266" r:id="rId9"/>
    <p:sldId id="267" r:id="rId10"/>
    <p:sldId id="275" r:id="rId11"/>
    <p:sldId id="276" r:id="rId12"/>
    <p:sldId id="268" r:id="rId13"/>
    <p:sldId id="269" r:id="rId14"/>
    <p:sldId id="270" r:id="rId15"/>
    <p:sldId id="277" r:id="rId16"/>
    <p:sldId id="278" r:id="rId17"/>
    <p:sldId id="279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26" y="-1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11-21T21:29:51.224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0 0,'0'21,"0"-21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2-03T00:52:35.219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0 27,'0'0,"0"0,24 0,-24 0,0 0,0 0,25 0,0 0,-25 0,24 0,1 0,-1 0,-24 0,0-25,25 25,0 0,-25 0,24 0,-24 0,0 0,25 0,-25 0,0 0,0 0,25 0,-25 0,0 0,0 0,0 25,0-25,0 24,0 1,0 0,0 0,0-25,0 25,0 0,0 0,0 0,0-25,0 0,24 25,-24-25,-24-25,24 25,0-25,0 25,0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A3F24C-DC43-4AAE-916D-210FE3390D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564E5-BCC8-42D5-85F5-79F6872252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563130-1B83-4D19-8D76-76E5980DA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98ADAB-9A14-4CA8-BF58-0A39DC9CD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87769E-48CF-41A5-A7A6-7543527928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E1D95-DEB8-45BC-9538-1860AFCE4D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10F98E-D96C-4F30-B534-00F72C3845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319F54-5D3F-40E9-A0A9-737C1CDDC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BEAD00-76AF-4194-A37E-2450B99976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7EA78-65E2-439F-A01E-4200364700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ED03F-F97C-4382-B5F5-73D7A22DF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443580-014E-4CD5-87F7-1AEA15DA15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FB6CC3D-BA18-480E-9088-1ABEC4C79E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9.wmf"/><Relationship Id="rId7" Type="http://schemas.openxmlformats.org/officeDocument/2006/relationships/image" Target="../media/image46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5.png"/><Relationship Id="rId3" Type="http://schemas.openxmlformats.org/officeDocument/2006/relationships/image" Target="../media/image150.png"/><Relationship Id="rId7" Type="http://schemas.openxmlformats.org/officeDocument/2006/relationships/image" Target="../media/image49.png"/><Relationship Id="rId12" Type="http://schemas.openxmlformats.org/officeDocument/2006/relationships/image" Target="../media/image54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image" Target="../media/image53.png"/><Relationship Id="rId5" Type="http://schemas.openxmlformats.org/officeDocument/2006/relationships/image" Target="../media/image170.png"/><Relationship Id="rId10" Type="http://schemas.openxmlformats.org/officeDocument/2006/relationships/image" Target="../media/image52.png"/><Relationship Id="rId4" Type="http://schemas.openxmlformats.org/officeDocument/2006/relationships/image" Target="../media/image160.png"/><Relationship Id="rId9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wmf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Friday, November 30, 2012</a:t>
            </a:r>
            <a:endParaRPr lang="en-U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2000" dirty="0"/>
              <a:t>Agenda: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000" dirty="0" smtClean="0"/>
              <a:t>TISK, No </a:t>
            </a:r>
            <a:r>
              <a:rPr lang="en-US" sz="2000" dirty="0" smtClean="0"/>
              <a:t>MM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000" dirty="0" smtClean="0"/>
              <a:t>Upcoming Important Dates</a:t>
            </a:r>
            <a:endParaRPr lang="en-US" sz="2000" dirty="0"/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000" dirty="0"/>
              <a:t>Solve problems using properties of trapezoids and kites.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lang="en-US" sz="2000" dirty="0"/>
              <a:t>Homework: </a:t>
            </a:r>
            <a:r>
              <a:rPr lang="en-US" sz="2000" dirty="0" smtClean="0"/>
              <a:t>No HW – Project Work Weekend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1143000" y="3657600"/>
                <a:ext cx="7315200" cy="2487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Clr>
                    <a:schemeClr val="accent1"/>
                  </a:buClr>
                  <a:buSzPct val="85000"/>
                </a:pPr>
                <a:r>
                  <a:rPr lang="en-US" sz="2800" dirty="0" smtClean="0"/>
                  <a:t>TISK Problems</a:t>
                </a:r>
              </a:p>
              <a:p>
                <a:pPr marL="514350" indent="-514350">
                  <a:buClr>
                    <a:schemeClr val="accent1"/>
                  </a:buClr>
                  <a:buSzPct val="85000"/>
                  <a:buFont typeface="+mj-lt"/>
                  <a:buAutoNum type="arabicPeriod"/>
                </a:pPr>
                <a:r>
                  <a:rPr lang="en-US" sz="2800" dirty="0" smtClean="0"/>
                  <a:t>Simplify: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−3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800" dirty="0" smtClean="0"/>
              </a:p>
              <a:p>
                <a:pPr marL="514350" indent="-514350">
                  <a:buClr>
                    <a:schemeClr val="accent1"/>
                  </a:buClr>
                  <a:buSzPct val="85000"/>
                  <a:buFont typeface="+mj-lt"/>
                  <a:buAutoNum type="arabicPeriod"/>
                </a:pPr>
                <a:r>
                  <a:rPr lang="en-US" sz="2800" dirty="0" smtClean="0"/>
                  <a:t>Factor completely: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−37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−24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Clr>
                    <a:schemeClr val="accent1"/>
                  </a:buClr>
                  <a:buSzPct val="85000"/>
                  <a:buFont typeface="+mj-lt"/>
                  <a:buAutoNum type="arabicPeriod"/>
                </a:pPr>
                <a:r>
                  <a:rPr lang="en-US" sz="2800" dirty="0" smtClean="0"/>
                  <a:t>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</a:rPr>
                          <m:t>+9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+3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514350" indent="-514350">
                  <a:buClr>
                    <a:schemeClr val="accent1"/>
                  </a:buClr>
                  <a:buSzPct val="85000"/>
                  <a:buFont typeface="+mj-lt"/>
                  <a:buAutoNum type="arabicPeriod"/>
                </a:pPr>
                <a:endParaRPr lang="en-US" sz="28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657600"/>
                <a:ext cx="7315200" cy="2487732"/>
              </a:xfrm>
              <a:prstGeom prst="rect">
                <a:avLst/>
              </a:prstGeom>
              <a:blipFill rotWithShape="1">
                <a:blip r:embed="rId2"/>
                <a:stretch>
                  <a:fillRect l="-1750" t="-2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251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800" dirty="0" smtClean="0"/>
                  <a:t>A potter crafts a trapezoidal relish dish, placing a divider, shown by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sz="2800" dirty="0" smtClean="0"/>
                  <a:t>, </a:t>
                </a:r>
                <a:r>
                  <a:rPr lang="en-US" sz="2800" dirty="0"/>
                  <a:t>in the middle of the dish.  How long must the divider be to ensure that it divides the legs in half?</a:t>
                </a:r>
              </a:p>
            </p:txBody>
          </p:sp>
        </mc:Choice>
        <mc:Fallback xmlns="">
          <p:sp>
            <p:nvSpPr>
              <p:cNvPr id="5325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71" r="-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254" name="AutoShape 6"/>
          <p:cNvSpPr>
            <a:spLocks noChangeArrowheads="1"/>
          </p:cNvSpPr>
          <p:nvPr/>
        </p:nvSpPr>
        <p:spPr bwMode="auto">
          <a:xfrm flipV="1">
            <a:off x="1691640" y="3946207"/>
            <a:ext cx="2590800" cy="1447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AutoShape 7"/>
          <p:cNvSpPr>
            <a:spLocks noChangeArrowheads="1"/>
          </p:cNvSpPr>
          <p:nvPr/>
        </p:nvSpPr>
        <p:spPr bwMode="auto">
          <a:xfrm flipV="1">
            <a:off x="1920240" y="4098607"/>
            <a:ext cx="2133600" cy="11430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1996440" y="4632007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1767840" y="4479607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A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3977640" y="4479607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B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2606040" y="3565207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8 in.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2529840" y="5394007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10 in.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63440" y="3565207"/>
            <a:ext cx="4251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the divider to divide the legs in half, it must be a </a:t>
            </a:r>
            <a:r>
              <a:rPr lang="en-US" dirty="0" err="1" smtClean="0"/>
              <a:t>midsegment</a:t>
            </a:r>
            <a:r>
              <a:rPr lang="en-US" dirty="0" smtClean="0"/>
              <a:t>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953000" y="4174139"/>
                <a:ext cx="3108960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∴</m:t>
                      </m:r>
                      <m:r>
                        <a:rPr lang="en-US" b="0" i="1" smtClean="0">
                          <a:latin typeface="Cambria Math"/>
                        </a:rPr>
                        <m:t>𝐴𝐵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(8+10)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4174139"/>
                <a:ext cx="3108960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5067300" y="4846320"/>
                <a:ext cx="3108960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𝐴𝐵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(18)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300" y="4846320"/>
                <a:ext cx="3108960" cy="6109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953000" y="5576054"/>
                <a:ext cx="31089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𝐴𝐵</m:t>
                    </m:r>
                    <m:r>
                      <a:rPr lang="en-US" b="0" i="1" smtClean="0">
                        <a:latin typeface="Cambria Math"/>
                      </a:rPr>
                      <m:t>=9</m:t>
                    </m:r>
                  </m:oMath>
                </a14:m>
                <a:r>
                  <a:rPr lang="en-US" dirty="0" smtClean="0"/>
                  <a:t> in.</a:t>
                </a:r>
                <a:endParaRPr 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5576054"/>
                <a:ext cx="3108960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"/>
            <a:ext cx="7391400" cy="762000"/>
          </a:xfrm>
        </p:spPr>
        <p:txBody>
          <a:bodyPr/>
          <a:lstStyle/>
          <a:p>
            <a:r>
              <a:rPr lang="en-US" dirty="0"/>
              <a:t>Check Points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914400"/>
            <a:ext cx="34290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800" dirty="0"/>
              <a:t>The vertices of </a:t>
            </a:r>
            <a:r>
              <a:rPr lang="en-US" sz="2800" i="1" dirty="0"/>
              <a:t>KLMN</a:t>
            </a:r>
            <a:r>
              <a:rPr lang="en-US" sz="2800" dirty="0"/>
              <a:t> are </a:t>
            </a:r>
            <a:r>
              <a:rPr lang="en-US" sz="2800" i="1" dirty="0"/>
              <a:t>K</a:t>
            </a:r>
            <a:r>
              <a:rPr lang="en-US" sz="2800" dirty="0"/>
              <a:t>(-3, 5), </a:t>
            </a:r>
            <a:r>
              <a:rPr lang="en-US" sz="2800" i="1" dirty="0"/>
              <a:t>L</a:t>
            </a:r>
            <a:r>
              <a:rPr lang="en-US" sz="2800" dirty="0"/>
              <a:t>(0, 7), </a:t>
            </a:r>
            <a:br>
              <a:rPr lang="en-US" sz="2800" dirty="0"/>
            </a:br>
            <a:r>
              <a:rPr lang="en-US" sz="2800" i="1" dirty="0"/>
              <a:t>M</a:t>
            </a:r>
            <a:r>
              <a:rPr lang="en-US" sz="2800" dirty="0"/>
              <a:t>(2, 7), and </a:t>
            </a:r>
            <a:r>
              <a:rPr lang="en-US" sz="2800" i="1" dirty="0"/>
              <a:t>N</a:t>
            </a:r>
            <a:r>
              <a:rPr lang="en-US" sz="2800" dirty="0"/>
              <a:t>(3, 5).  Is </a:t>
            </a:r>
            <a:r>
              <a:rPr lang="en-US" sz="2800" i="1" dirty="0"/>
              <a:t>KLMN</a:t>
            </a:r>
            <a:r>
              <a:rPr lang="en-US" sz="2800" dirty="0"/>
              <a:t> a trapezoid?  If it is, tell whether it is isosceles and find its </a:t>
            </a:r>
            <a:r>
              <a:rPr lang="en-US" sz="2800" dirty="0" err="1"/>
              <a:t>midsegment</a:t>
            </a:r>
            <a:r>
              <a:rPr lang="en-US" sz="2800" dirty="0"/>
              <a:t> length.</a:t>
            </a:r>
          </a:p>
        </p:txBody>
      </p:sp>
      <p:graphicFrame>
        <p:nvGraphicFramePr>
          <p:cNvPr id="55489" name="Group 19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78312607"/>
              </p:ext>
            </p:extLst>
          </p:nvPr>
        </p:nvGraphicFramePr>
        <p:xfrm>
          <a:off x="4440238" y="990600"/>
          <a:ext cx="4572000" cy="4572000"/>
        </p:xfrm>
        <a:graphic>
          <a:graphicData uri="http://schemas.openxmlformats.org/drawingml/2006/table">
            <a:tbl>
              <a:tblPr/>
              <a:tblGrid>
                <a:gridCol w="569886"/>
                <a:gridCol w="573114"/>
                <a:gridCol w="571500"/>
                <a:gridCol w="569886"/>
                <a:gridCol w="573114"/>
                <a:gridCol w="571500"/>
                <a:gridCol w="573115"/>
                <a:gridCol w="569885"/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2141" marR="821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5493" name="Ink 19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724650" y="4064000"/>
              <a:ext cx="1588" cy="7938"/>
            </p14:xfrm>
          </p:contentPart>
        </mc:Choice>
        <mc:Fallback xmlns="">
          <p:pic>
            <p:nvPicPr>
              <p:cNvPr id="55493" name="Ink 19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83362" y="4054619"/>
                <a:ext cx="84164" cy="26701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2232660" y="1508760"/>
            <a:ext cx="6858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kite is a quadrilateral that has two pairs of consecutive congruent sides, but opposite sides are not congruent.</a:t>
            </a:r>
          </a:p>
        </p:txBody>
      </p:sp>
      <p:sp>
        <p:nvSpPr>
          <p:cNvPr id="35844" name="Freeform 4"/>
          <p:cNvSpPr>
            <a:spLocks/>
          </p:cNvSpPr>
          <p:nvPr/>
        </p:nvSpPr>
        <p:spPr bwMode="auto">
          <a:xfrm>
            <a:off x="1981200" y="3962400"/>
            <a:ext cx="1676400" cy="2438400"/>
          </a:xfrm>
          <a:custGeom>
            <a:avLst/>
            <a:gdLst/>
            <a:ahLst/>
            <a:cxnLst>
              <a:cxn ang="0">
                <a:pos x="528" y="0"/>
              </a:cxn>
              <a:cxn ang="0">
                <a:pos x="0" y="480"/>
              </a:cxn>
              <a:cxn ang="0">
                <a:pos x="576" y="1536"/>
              </a:cxn>
              <a:cxn ang="0">
                <a:pos x="1056" y="384"/>
              </a:cxn>
              <a:cxn ang="0">
                <a:pos x="528" y="0"/>
              </a:cxn>
            </a:cxnLst>
            <a:rect l="0" t="0" r="r" b="b"/>
            <a:pathLst>
              <a:path w="1056" h="1536">
                <a:moveTo>
                  <a:pt x="528" y="0"/>
                </a:moveTo>
                <a:lnTo>
                  <a:pt x="0" y="480"/>
                </a:lnTo>
                <a:lnTo>
                  <a:pt x="576" y="1536"/>
                </a:lnTo>
                <a:lnTo>
                  <a:pt x="1056" y="384"/>
                </a:lnTo>
                <a:lnTo>
                  <a:pt x="528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2286000" y="4191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H="1">
            <a:off x="3124200" y="4114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H="1">
            <a:off x="2209800" y="52578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 flipH="1">
            <a:off x="2286000" y="53340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3276600" y="5181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3200400" y="5257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quadrilateral is a kite, then its diagonals are perpendicular.</a:t>
            </a: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 flipH="1">
            <a:off x="1981200" y="2878986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2743200" y="2878986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1981200" y="3640986"/>
            <a:ext cx="762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H="1">
            <a:off x="2743200" y="3640986"/>
            <a:ext cx="762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1981200" y="3640986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2743200" y="2878986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1447800" y="3412386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A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2514600" y="2574186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B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3429000" y="3488586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C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2590800" y="5393586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D</a:t>
            </a: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2743200" y="3488586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79" name="Text Box 15"/>
              <p:cNvSpPr txBox="1">
                <a:spLocks noChangeArrowheads="1"/>
              </p:cNvSpPr>
              <p:nvPr/>
            </p:nvSpPr>
            <p:spPr bwMode="auto">
              <a:xfrm>
                <a:off x="1874520" y="5910141"/>
                <a:ext cx="6400800" cy="5241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ahoma" charset="0"/>
                  </a:rPr>
                  <a:t>If ABCD is a kite, then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𝐵𝐷</m:t>
                        </m:r>
                      </m:e>
                    </m:acc>
                  </m:oMath>
                </a14:m>
                <a:endParaRPr lang="en-US" sz="2800" dirty="0">
                  <a:latin typeface="Tahoma" charset="0"/>
                </a:endParaRPr>
              </a:p>
            </p:txBody>
          </p:sp>
        </mc:Choice>
        <mc:Fallback xmlns="">
          <p:sp>
            <p:nvSpPr>
              <p:cNvPr id="36879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74520" y="5910141"/>
                <a:ext cx="6400800" cy="524118"/>
              </a:xfrm>
              <a:prstGeom prst="rect">
                <a:avLst/>
              </a:prstGeom>
              <a:blipFill rotWithShape="1">
                <a:blip r:embed="rId2"/>
                <a:stretch>
                  <a:fillRect l="-2000" t="-12941" b="-31765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quadrilateral is a kite, then exactly one pair of opposite angles are congruent.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1752600" y="2970847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 flipV="1">
            <a:off x="1752600" y="3580447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 flipH="1">
            <a:off x="2514600" y="3580447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 flipH="1" flipV="1">
            <a:off x="2514600" y="2970847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1981200" y="3275647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 flipH="1">
            <a:off x="2057400" y="3732847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3124200" y="3809047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3200400" y="3732847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 flipH="1">
            <a:off x="3048000" y="3123247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 flipH="1">
            <a:off x="3124200" y="3199447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1295400" y="3351847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A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2286000" y="2666047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B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3962400" y="3351847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C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2286000" y="4113847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930" name="Text Box 18"/>
              <p:cNvSpPr txBox="1">
                <a:spLocks noChangeArrowheads="1"/>
              </p:cNvSpPr>
              <p:nvPr/>
            </p:nvSpPr>
            <p:spPr bwMode="auto">
              <a:xfrm>
                <a:off x="1066800" y="5473005"/>
                <a:ext cx="80772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ahoma" charset="0"/>
                  </a:rPr>
                  <a:t>If ABCD is a kite, then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𝐵</m:t>
                    </m:r>
                    <m:r>
                      <a:rPr lang="en-US" sz="2800" b="0" i="1" smtClean="0">
                        <a:latin typeface="Cambria Math"/>
                      </a:rPr>
                      <m:t>≅∠</m:t>
                    </m:r>
                    <m:r>
                      <a:rPr lang="en-US" sz="2800" b="0" i="1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sz="2800" dirty="0" smtClean="0">
                    <a:latin typeface="Tahoma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𝐴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≇∠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𝐶</m:t>
                    </m:r>
                  </m:oMath>
                </a14:m>
                <a:r>
                  <a:rPr lang="en-US" sz="2800" dirty="0" smtClean="0">
                    <a:latin typeface="Tahoma" charset="0"/>
                  </a:rPr>
                  <a:t>.</a:t>
                </a:r>
                <a:endParaRPr lang="en-US" sz="2800" dirty="0">
                  <a:latin typeface="Tahoma" charset="0"/>
                </a:endParaRPr>
              </a:p>
            </p:txBody>
          </p:sp>
        </mc:Choice>
        <mc:Fallback xmlns="">
          <p:sp>
            <p:nvSpPr>
              <p:cNvPr id="38930" name="Text 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6800" y="5473005"/>
                <a:ext cx="80772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509" t="-12791" b="-30233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98080" cy="762000"/>
          </a:xfrm>
        </p:spPr>
        <p:txBody>
          <a:bodyPr/>
          <a:lstStyle/>
          <a:p>
            <a:r>
              <a:rPr lang="en-US" i="1"/>
              <a:t>GHJK</a:t>
            </a:r>
            <a:r>
              <a:rPr lang="en-US"/>
              <a:t> is a kite.  Find </a:t>
            </a:r>
            <a:r>
              <a:rPr lang="en-US" i="1"/>
              <a:t>HP</a:t>
            </a:r>
            <a:r>
              <a:rPr lang="en-US"/>
              <a:t>.</a:t>
            </a:r>
          </a:p>
        </p:txBody>
      </p:sp>
      <p:sp>
        <p:nvSpPr>
          <p:cNvPr id="57352" name="Freeform 8"/>
          <p:cNvSpPr>
            <a:spLocks/>
          </p:cNvSpPr>
          <p:nvPr/>
        </p:nvSpPr>
        <p:spPr bwMode="auto">
          <a:xfrm>
            <a:off x="1676400" y="2971800"/>
            <a:ext cx="3505200" cy="1676400"/>
          </a:xfrm>
          <a:custGeom>
            <a:avLst/>
            <a:gdLst/>
            <a:ahLst/>
            <a:cxnLst>
              <a:cxn ang="0">
                <a:pos x="1488" y="1056"/>
              </a:cxn>
              <a:cxn ang="0">
                <a:pos x="2208" y="528"/>
              </a:cxn>
              <a:cxn ang="0">
                <a:pos x="1488" y="0"/>
              </a:cxn>
              <a:cxn ang="0">
                <a:pos x="0" y="528"/>
              </a:cxn>
              <a:cxn ang="0">
                <a:pos x="1488" y="1056"/>
              </a:cxn>
            </a:cxnLst>
            <a:rect l="0" t="0" r="r" b="b"/>
            <a:pathLst>
              <a:path w="2208" h="1056">
                <a:moveTo>
                  <a:pt x="1488" y="1056"/>
                </a:moveTo>
                <a:lnTo>
                  <a:pt x="2208" y="528"/>
                </a:lnTo>
                <a:lnTo>
                  <a:pt x="1488" y="0"/>
                </a:lnTo>
                <a:lnTo>
                  <a:pt x="0" y="528"/>
                </a:lnTo>
                <a:lnTo>
                  <a:pt x="1488" y="1056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1676400" y="38100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V="1">
            <a:off x="4038600" y="2971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1371600" y="3657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G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3886200" y="2667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H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5105400" y="3581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J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38100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K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3810000" y="3810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P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2895600" y="3429000"/>
            <a:ext cx="60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charset="0"/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6"/>
              <p:cNvSpPr txBox="1">
                <a:spLocks noChangeArrowheads="1"/>
              </p:cNvSpPr>
              <p:nvPr/>
            </p:nvSpPr>
            <p:spPr bwMode="auto">
              <a:xfrm rot="20382839">
                <a:off x="2430873" y="2986188"/>
                <a:ext cx="609600" cy="505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29</m:t>
                          </m:r>
                        </m:e>
                      </m:rad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 xmlns="">
          <p:sp>
            <p:nvSpPr>
              <p:cNvPr id="14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rot="20382839">
                <a:off x="2430873" y="2986188"/>
                <a:ext cx="609600" cy="50520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2" descr="C:\Users\Dria\AppData\Local\Microsoft\Windows\Temporary Internet Files\Content.IE5\RH4XUNE6\MC90044044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175" y="4224250"/>
            <a:ext cx="3884225" cy="2461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 rot="20855022">
                <a:off x="5150037" y="4499071"/>
                <a:ext cx="177451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If a quad. </a:t>
                </a:r>
                <a:r>
                  <a:rPr lang="en-US" dirty="0"/>
                  <a:t>is a kite, then its </a:t>
                </a:r>
                <a:r>
                  <a:rPr lang="en-US" dirty="0" err="1" smtClean="0"/>
                  <a:t>diag’s</a:t>
                </a:r>
                <a:r>
                  <a:rPr lang="en-US" dirty="0" smtClean="0"/>
                  <a:t>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⊥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855022">
                <a:off x="5150037" y="4499071"/>
                <a:ext cx="1774517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2516" b="-70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886200" y="3659832"/>
            <a:ext cx="152400" cy="150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2" descr="C:\Users\Dria\AppData\Local\Microsoft\Windows\Temporary Internet Files\Content.IE5\RH4XUNE6\MC90044044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075" y="4224250"/>
            <a:ext cx="3884225" cy="2461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 rot="20855022">
                <a:off x="5111937" y="4637572"/>
                <a:ext cx="177451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In a rt.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, </m:t>
                    </m:r>
                  </m:oMath>
                </a14:m>
                <a:r>
                  <a:rPr lang="en-US" b="0" i="1" dirty="0" smtClean="0">
                    <a:latin typeface="Cambria Math"/>
                  </a:rPr>
                  <a:t/>
                </a:r>
                <a:br>
                  <a:rPr lang="en-US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855022">
                <a:off x="5111937" y="4637572"/>
                <a:ext cx="1774517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2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>
                <a:off x="5724525" y="2054544"/>
                <a:ext cx="3030504" cy="6077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𝐻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29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>
          <p:sp>
            <p:nvSpPr>
              <p:cNvPr id="19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24525" y="2054544"/>
                <a:ext cx="3030504" cy="60779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 Box 16"/>
              <p:cNvSpPr txBox="1">
                <a:spLocks noChangeArrowheads="1"/>
              </p:cNvSpPr>
              <p:nvPr/>
            </p:nvSpPr>
            <p:spPr bwMode="auto">
              <a:xfrm>
                <a:off x="5734050" y="2592281"/>
                <a:ext cx="3030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25+</m:t>
                      </m:r>
                      <m:r>
                        <a:rPr lang="en-US" sz="2400" b="0" i="1" smtClean="0">
                          <a:latin typeface="Cambria Math"/>
                        </a:rPr>
                        <m:t>𝐻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=29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>
          <p:sp>
            <p:nvSpPr>
              <p:cNvPr id="20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4050" y="2592281"/>
                <a:ext cx="3030504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 Box 16"/>
              <p:cNvSpPr txBox="1">
                <a:spLocks noChangeArrowheads="1"/>
              </p:cNvSpPr>
              <p:nvPr/>
            </p:nvSpPr>
            <p:spPr bwMode="auto">
              <a:xfrm>
                <a:off x="5734050" y="3053946"/>
                <a:ext cx="3030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𝐻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>
          <p:sp>
            <p:nvSpPr>
              <p:cNvPr id="21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4050" y="3053946"/>
                <a:ext cx="3030504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 Box 16"/>
              <p:cNvSpPr txBox="1">
                <a:spLocks noChangeArrowheads="1"/>
              </p:cNvSpPr>
              <p:nvPr/>
            </p:nvSpPr>
            <p:spPr bwMode="auto">
              <a:xfrm>
                <a:off x="5886450" y="3531691"/>
                <a:ext cx="3030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𝐻𝑃</m:t>
                      </m:r>
                      <m:r>
                        <a:rPr lang="en-US" sz="2400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>
          <p:sp>
            <p:nvSpPr>
              <p:cNvPr id="22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86450" y="3531691"/>
                <a:ext cx="3030504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2" grpId="0" animBg="1"/>
      <p:bldP spid="18" grpId="0"/>
      <p:bldP spid="18" grpId="1"/>
      <p:bldP spid="19" grpId="0"/>
      <p:bldP spid="20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395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1435608" y="1447800"/>
                <a:ext cx="7498080" cy="103632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RSTU is a kite. 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𝑆</m:t>
                    </m:r>
                    <m:r>
                      <a:rPr lang="en-US" b="0" i="1" smtClean="0">
                        <a:latin typeface="Cambria Math"/>
                      </a:rPr>
                      <m:t>, </m:t>
                    </m:r>
                  </m:oMath>
                </a14:m>
                <a:r>
                  <a:rPr lang="en-US" dirty="0" smtClean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593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036320"/>
              </a:xfrm>
              <a:blipFill rotWithShape="1">
                <a:blip r:embed="rId2"/>
                <a:stretch>
                  <a:fillRect t="-12353" b="-1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404" name="Freeform 12"/>
          <p:cNvSpPr>
            <a:spLocks/>
          </p:cNvSpPr>
          <p:nvPr/>
        </p:nvSpPr>
        <p:spPr bwMode="auto">
          <a:xfrm flipH="1">
            <a:off x="3017520" y="2788920"/>
            <a:ext cx="4038600" cy="1371600"/>
          </a:xfrm>
          <a:custGeom>
            <a:avLst/>
            <a:gdLst/>
            <a:ahLst/>
            <a:cxnLst>
              <a:cxn ang="0">
                <a:pos x="1488" y="1056"/>
              </a:cxn>
              <a:cxn ang="0">
                <a:pos x="2208" y="528"/>
              </a:cxn>
              <a:cxn ang="0">
                <a:pos x="1488" y="0"/>
              </a:cxn>
              <a:cxn ang="0">
                <a:pos x="0" y="528"/>
              </a:cxn>
              <a:cxn ang="0">
                <a:pos x="1488" y="1056"/>
              </a:cxn>
            </a:cxnLst>
            <a:rect l="0" t="0" r="r" b="b"/>
            <a:pathLst>
              <a:path w="2208" h="1056">
                <a:moveTo>
                  <a:pt x="1488" y="1056"/>
                </a:moveTo>
                <a:lnTo>
                  <a:pt x="2208" y="528"/>
                </a:lnTo>
                <a:lnTo>
                  <a:pt x="1488" y="0"/>
                </a:lnTo>
                <a:lnTo>
                  <a:pt x="0" y="528"/>
                </a:lnTo>
                <a:lnTo>
                  <a:pt x="1488" y="1056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5" name="Line 13"/>
          <p:cNvSpPr>
            <a:spLocks noChangeShapeType="1"/>
          </p:cNvSpPr>
          <p:nvPr/>
        </p:nvSpPr>
        <p:spPr bwMode="auto">
          <a:xfrm>
            <a:off x="3627120" y="301752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 flipH="1">
            <a:off x="3550920" y="370332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>
            <a:off x="5074920" y="385572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>
            <a:off x="5227320" y="377952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9" name="Line 17"/>
          <p:cNvSpPr>
            <a:spLocks noChangeShapeType="1"/>
          </p:cNvSpPr>
          <p:nvPr/>
        </p:nvSpPr>
        <p:spPr bwMode="auto">
          <a:xfrm flipH="1">
            <a:off x="5074920" y="294132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10" name="Line 18"/>
          <p:cNvSpPr>
            <a:spLocks noChangeShapeType="1"/>
          </p:cNvSpPr>
          <p:nvPr/>
        </p:nvSpPr>
        <p:spPr bwMode="auto">
          <a:xfrm flipH="1">
            <a:off x="5379720" y="301752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2788920" y="332232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R</a:t>
            </a: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4084320" y="248412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S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7056120" y="332232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T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4084320" y="408432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 Box 16"/>
              <p:cNvSpPr txBox="1">
                <a:spLocks noChangeArrowheads="1"/>
              </p:cNvSpPr>
              <p:nvPr/>
            </p:nvSpPr>
            <p:spPr bwMode="auto">
              <a:xfrm>
                <a:off x="1546767" y="2900987"/>
                <a:ext cx="151647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+30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 xmlns="">
          <p:sp>
            <p:nvSpPr>
              <p:cNvPr id="21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46767" y="2900987"/>
                <a:ext cx="1516473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16"/>
              <p:cNvSpPr txBox="1">
                <a:spLocks noChangeArrowheads="1"/>
              </p:cNvSpPr>
              <p:nvPr/>
            </p:nvSpPr>
            <p:spPr bwMode="auto">
              <a:xfrm>
                <a:off x="3558447" y="3683645"/>
                <a:ext cx="151647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125°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 xmlns="">
          <p:sp>
            <p:nvSpPr>
              <p:cNvPr id="22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58447" y="3683645"/>
                <a:ext cx="1516473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16"/>
              <p:cNvSpPr txBox="1">
                <a:spLocks noChangeArrowheads="1"/>
              </p:cNvSpPr>
              <p:nvPr/>
            </p:nvSpPr>
            <p:spPr bwMode="auto">
              <a:xfrm>
                <a:off x="5715000" y="3200400"/>
                <a:ext cx="151647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°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 xmlns="">
          <p:sp>
            <p:nvSpPr>
              <p:cNvPr id="23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15000" y="3200400"/>
                <a:ext cx="1516473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/>
          <p:nvPr/>
        </p:nvSpPr>
        <p:spPr>
          <a:xfrm>
            <a:off x="2209800" y="2538217"/>
            <a:ext cx="2021868" cy="936503"/>
          </a:xfrm>
          <a:custGeom>
            <a:avLst/>
            <a:gdLst>
              <a:gd name="connsiteX0" fmla="*/ 0 w 2021868"/>
              <a:gd name="connsiteY0" fmla="*/ 387863 h 936503"/>
              <a:gd name="connsiteX1" fmla="*/ 624840 w 2021868"/>
              <a:gd name="connsiteY1" fmla="*/ 6863 h 936503"/>
              <a:gd name="connsiteX2" fmla="*/ 2011680 w 2021868"/>
              <a:gd name="connsiteY2" fmla="*/ 677423 h 936503"/>
              <a:gd name="connsiteX3" fmla="*/ 1143000 w 2021868"/>
              <a:gd name="connsiteY3" fmla="*/ 936503 h 936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1868" h="936503">
                <a:moveTo>
                  <a:pt x="0" y="387863"/>
                </a:moveTo>
                <a:cubicBezTo>
                  <a:pt x="144780" y="173233"/>
                  <a:pt x="289560" y="-41397"/>
                  <a:pt x="624840" y="6863"/>
                </a:cubicBezTo>
                <a:cubicBezTo>
                  <a:pt x="960120" y="55123"/>
                  <a:pt x="1925320" y="522483"/>
                  <a:pt x="2011680" y="677423"/>
                </a:cubicBezTo>
                <a:cubicBezTo>
                  <a:pt x="2098040" y="832363"/>
                  <a:pt x="1620520" y="884433"/>
                  <a:pt x="1143000" y="936503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2" descr="C:\Users\Dria\AppData\Local\Microsoft\Windows\Temporary Internet Files\Content.IE5\RH4XUNE6\MC900440442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075" y="4224250"/>
            <a:ext cx="3884225" cy="2461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 rot="20855022">
                <a:off x="5040814" y="4472607"/>
                <a:ext cx="1939423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If a quad. </a:t>
                </a:r>
                <a:r>
                  <a:rPr lang="en-US" dirty="0"/>
                  <a:t>is a kite, then exactly </a:t>
                </a:r>
                <a:r>
                  <a:rPr lang="en-US" dirty="0" smtClean="0"/>
                  <a:t>1 </a:t>
                </a:r>
                <a:r>
                  <a:rPr lang="en-US" dirty="0"/>
                  <a:t>pair of </a:t>
                </a:r>
                <a:r>
                  <a:rPr lang="en-US" dirty="0" smtClean="0"/>
                  <a:t>opp.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  <a:p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855022">
                <a:off x="5040814" y="4472607"/>
                <a:ext cx="1939423" cy="1200329"/>
              </a:xfrm>
              <a:prstGeom prst="rect">
                <a:avLst/>
              </a:prstGeom>
              <a:blipFill rotWithShape="1">
                <a:blip r:embed="rId7"/>
                <a:stretch>
                  <a:fillRect l="-2542" t="-2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 Box 16"/>
              <p:cNvSpPr txBox="1">
                <a:spLocks noChangeArrowheads="1"/>
              </p:cNvSpPr>
              <p:nvPr/>
            </p:nvSpPr>
            <p:spPr bwMode="auto">
              <a:xfrm>
                <a:off x="1201164" y="4572000"/>
                <a:ext cx="3030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125=</m:t>
                      </m:r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𝑆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>
          <p:sp>
            <p:nvSpPr>
              <p:cNvPr id="24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01164" y="4572000"/>
                <a:ext cx="3030504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 Box 16"/>
              <p:cNvSpPr txBox="1">
                <a:spLocks noChangeArrowheads="1"/>
              </p:cNvSpPr>
              <p:nvPr/>
            </p:nvSpPr>
            <p:spPr bwMode="auto">
              <a:xfrm>
                <a:off x="1273668" y="5072771"/>
                <a:ext cx="33745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250+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+30+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=360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>
          <p:sp>
            <p:nvSpPr>
              <p:cNvPr id="25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73668" y="5072771"/>
                <a:ext cx="3374532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361" r="-181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Picture 2" descr="C:\Users\Dria\AppData\Local\Microsoft\Windows\Temporary Internet Files\Content.IE5\RH4XUNE6\MC900440442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975" y="4244242"/>
            <a:ext cx="3884225" cy="2461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 rot="20855022">
                <a:off x="5002714" y="4631098"/>
                <a:ext cx="1939423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of a quad. Sum to 360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°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  <a:p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855022">
                <a:off x="5002714" y="4631098"/>
                <a:ext cx="1939423" cy="923330"/>
              </a:xfrm>
              <a:prstGeom prst="rect">
                <a:avLst/>
              </a:prstGeom>
              <a:blipFill rotWithShape="1">
                <a:blip r:embed="rId10"/>
                <a:stretch>
                  <a:fillRect l="-2616" t="-1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 Box 16"/>
              <p:cNvSpPr txBox="1">
                <a:spLocks noChangeArrowheads="1"/>
              </p:cNvSpPr>
              <p:nvPr/>
            </p:nvSpPr>
            <p:spPr bwMode="auto">
              <a:xfrm>
                <a:off x="1375974" y="5563422"/>
                <a:ext cx="33745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280+2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=360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>
          <p:sp>
            <p:nvSpPr>
              <p:cNvPr id="28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75974" y="5563422"/>
                <a:ext cx="3374532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 Box 16"/>
              <p:cNvSpPr txBox="1">
                <a:spLocks noChangeArrowheads="1"/>
              </p:cNvSpPr>
              <p:nvPr/>
            </p:nvSpPr>
            <p:spPr bwMode="auto">
              <a:xfrm>
                <a:off x="1330254" y="5946654"/>
                <a:ext cx="33745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=80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>
          <p:sp>
            <p:nvSpPr>
              <p:cNvPr id="29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30254" y="5946654"/>
                <a:ext cx="3374532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 Box 16"/>
              <p:cNvSpPr txBox="1">
                <a:spLocks noChangeArrowheads="1"/>
              </p:cNvSpPr>
              <p:nvPr/>
            </p:nvSpPr>
            <p:spPr bwMode="auto">
              <a:xfrm>
                <a:off x="1371600" y="6320135"/>
                <a:ext cx="33745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=40</m:t>
                      </m:r>
                    </m:oMath>
                  </m:oMathPara>
                </a14:m>
                <a:endParaRPr lang="en-US" sz="2400" dirty="0">
                  <a:latin typeface="Tahoma" charset="0"/>
                </a:endParaRPr>
              </a:p>
            </p:txBody>
          </p:sp>
        </mc:Choice>
        <mc:Fallback>
          <p:sp>
            <p:nvSpPr>
              <p:cNvPr id="30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71600" y="6320135"/>
                <a:ext cx="3374532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4" grpId="0"/>
      <p:bldP spid="25" grpId="0"/>
      <p:bldP spid="27" grpId="0"/>
      <p:bldP spid="27" grpId="1"/>
      <p:bldP spid="28" grpId="0"/>
      <p:bldP spid="29" grpId="0"/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56" name="Freeform 20"/>
          <p:cNvSpPr>
            <a:spLocks/>
          </p:cNvSpPr>
          <p:nvPr/>
        </p:nvSpPr>
        <p:spPr bwMode="auto">
          <a:xfrm>
            <a:off x="1642428" y="3200400"/>
            <a:ext cx="2971800" cy="2438400"/>
          </a:xfrm>
          <a:custGeom>
            <a:avLst/>
            <a:gdLst/>
            <a:ahLst/>
            <a:cxnLst>
              <a:cxn ang="0">
                <a:pos x="1248" y="0"/>
              </a:cxn>
              <a:cxn ang="0">
                <a:pos x="0" y="384"/>
              </a:cxn>
              <a:cxn ang="0">
                <a:pos x="1248" y="1728"/>
              </a:cxn>
              <a:cxn ang="0">
                <a:pos x="2496" y="384"/>
              </a:cxn>
              <a:cxn ang="0">
                <a:pos x="1248" y="0"/>
              </a:cxn>
            </a:cxnLst>
            <a:rect l="0" t="0" r="r" b="b"/>
            <a:pathLst>
              <a:path w="2496" h="1728">
                <a:moveTo>
                  <a:pt x="1248" y="0"/>
                </a:moveTo>
                <a:lnTo>
                  <a:pt x="0" y="384"/>
                </a:lnTo>
                <a:lnTo>
                  <a:pt x="1248" y="1728"/>
                </a:lnTo>
                <a:lnTo>
                  <a:pt x="2496" y="384"/>
                </a:lnTo>
                <a:lnTo>
                  <a:pt x="1248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 Points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539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1435608" y="1447800"/>
                <a:ext cx="7498080" cy="2133600"/>
              </a:xfrm>
            </p:spPr>
            <p:txBody>
              <a:bodyPr>
                <a:noAutofit/>
              </a:bodyPr>
              <a:lstStyle/>
              <a:p>
                <a:pPr marL="609600" indent="-609600">
                  <a:lnSpc>
                    <a:spcPct val="90000"/>
                  </a:lnSpc>
                  <a:buFont typeface="Wingdings" pitchFamily="2" charset="2"/>
                  <a:buAutoNum type="arabicParenR"/>
                </a:pPr>
                <a:r>
                  <a:rPr lang="en-US" sz="2800" dirty="0" smtClean="0"/>
                  <a:t>Find the length of each side of the kite shown.</a:t>
                </a:r>
              </a:p>
              <a:p>
                <a:pPr marL="609600" indent="-609600">
                  <a:lnSpc>
                    <a:spcPct val="90000"/>
                  </a:lnSpc>
                  <a:buFont typeface="Wingdings" pitchFamily="2" charset="2"/>
                  <a:buAutoNum type="arabicParenR"/>
                </a:pPr>
                <a:r>
                  <a:rPr lang="en-US" sz="2800" dirty="0" smtClean="0"/>
                  <a:t>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𝐴𝐷𝐶</m:t>
                    </m:r>
                    <m:r>
                      <a:rPr lang="en-US" sz="2800" b="0" i="1" smtClean="0">
                        <a:latin typeface="Cambria Math"/>
                      </a:rPr>
                      <m:t>=92°</m:t>
                    </m:r>
                  </m:oMath>
                </a14:m>
                <a:r>
                  <a:rPr lang="en-US" sz="28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𝐴𝐵𝐶</m:t>
                    </m:r>
                    <m:r>
                      <a:rPr lang="en-US" sz="2800" b="0" i="1" smtClean="0">
                        <a:latin typeface="Cambria Math"/>
                      </a:rPr>
                      <m:t>=128°</m:t>
                    </m:r>
                  </m:oMath>
                </a14:m>
                <a:r>
                  <a:rPr lang="en-US" sz="2800" dirty="0" smtClean="0"/>
                  <a:t>, </a:t>
                </a:r>
                <a:r>
                  <a:rPr lang="en-US" sz="2800" dirty="0"/>
                  <a:t>find 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𝐵𝐴𝐷</m:t>
                    </m:r>
                    <m:r>
                      <a:rPr lang="en-US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/>
                  <a:t>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𝐵𝐶𝐷</m:t>
                    </m:r>
                  </m:oMath>
                </a14:m>
                <a:r>
                  <a:rPr lang="en-US" sz="2800" dirty="0" smtClean="0"/>
                  <a:t>.</a:t>
                </a:r>
                <a:endParaRPr lang="en-US" sz="2800" dirty="0"/>
              </a:p>
            </p:txBody>
          </p:sp>
        </mc:Choice>
        <mc:Fallback xmlns="">
          <p:sp>
            <p:nvSpPr>
              <p:cNvPr id="6553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2133600"/>
              </a:xfrm>
              <a:blipFill rotWithShape="1">
                <a:blip r:embed="rId2"/>
                <a:stretch>
                  <a:fillRect l="-1057" t="-4857" r="-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554" name="Line 18"/>
          <p:cNvSpPr>
            <a:spLocks noChangeShapeType="1"/>
          </p:cNvSpPr>
          <p:nvPr/>
        </p:nvSpPr>
        <p:spPr bwMode="auto">
          <a:xfrm>
            <a:off x="1642428" y="37338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55" name="Line 19"/>
          <p:cNvSpPr>
            <a:spLocks noChangeShapeType="1"/>
          </p:cNvSpPr>
          <p:nvPr/>
        </p:nvSpPr>
        <p:spPr bwMode="auto">
          <a:xfrm>
            <a:off x="3090228" y="3200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57" name="Line 21"/>
          <p:cNvSpPr>
            <a:spLocks noChangeShapeType="1"/>
          </p:cNvSpPr>
          <p:nvPr/>
        </p:nvSpPr>
        <p:spPr bwMode="auto">
          <a:xfrm>
            <a:off x="2480628" y="3276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58" name="Line 22"/>
          <p:cNvSpPr>
            <a:spLocks noChangeShapeType="1"/>
          </p:cNvSpPr>
          <p:nvPr/>
        </p:nvSpPr>
        <p:spPr bwMode="auto">
          <a:xfrm flipH="1">
            <a:off x="3547428" y="3352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59" name="Line 23"/>
          <p:cNvSpPr>
            <a:spLocks noChangeShapeType="1"/>
          </p:cNvSpPr>
          <p:nvPr/>
        </p:nvSpPr>
        <p:spPr bwMode="auto">
          <a:xfrm flipH="1">
            <a:off x="2023428" y="4343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60" name="Line 24"/>
          <p:cNvSpPr>
            <a:spLocks noChangeShapeType="1"/>
          </p:cNvSpPr>
          <p:nvPr/>
        </p:nvSpPr>
        <p:spPr bwMode="auto">
          <a:xfrm flipH="1">
            <a:off x="2023428" y="44196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61" name="Line 25"/>
          <p:cNvSpPr>
            <a:spLocks noChangeShapeType="1"/>
          </p:cNvSpPr>
          <p:nvPr/>
        </p:nvSpPr>
        <p:spPr bwMode="auto">
          <a:xfrm>
            <a:off x="3928428" y="4343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62" name="Line 26"/>
          <p:cNvSpPr>
            <a:spLocks noChangeShapeType="1"/>
          </p:cNvSpPr>
          <p:nvPr/>
        </p:nvSpPr>
        <p:spPr bwMode="auto">
          <a:xfrm>
            <a:off x="3776028" y="44958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>
            <a:off x="3090228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2</a:t>
            </a:r>
          </a:p>
        </p:txBody>
      </p:sp>
      <p:sp>
        <p:nvSpPr>
          <p:cNvPr id="65564" name="Text Box 28"/>
          <p:cNvSpPr txBox="1">
            <a:spLocks noChangeArrowheads="1"/>
          </p:cNvSpPr>
          <p:nvPr/>
        </p:nvSpPr>
        <p:spPr bwMode="auto">
          <a:xfrm>
            <a:off x="3547428" y="3733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4</a:t>
            </a:r>
          </a:p>
        </p:txBody>
      </p:sp>
      <p:sp>
        <p:nvSpPr>
          <p:cNvPr id="65565" name="Text Box 29"/>
          <p:cNvSpPr txBox="1">
            <a:spLocks noChangeArrowheads="1"/>
          </p:cNvSpPr>
          <p:nvPr/>
        </p:nvSpPr>
        <p:spPr bwMode="auto">
          <a:xfrm>
            <a:off x="2328228" y="3733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4</a:t>
            </a:r>
          </a:p>
        </p:txBody>
      </p:sp>
      <p:sp>
        <p:nvSpPr>
          <p:cNvPr id="65566" name="Text Box 30"/>
          <p:cNvSpPr txBox="1">
            <a:spLocks noChangeArrowheads="1"/>
          </p:cNvSpPr>
          <p:nvPr/>
        </p:nvSpPr>
        <p:spPr bwMode="auto">
          <a:xfrm>
            <a:off x="3014028" y="4343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4</a:t>
            </a:r>
          </a:p>
        </p:txBody>
      </p:sp>
      <p:sp>
        <p:nvSpPr>
          <p:cNvPr id="65567" name="Text Box 31"/>
          <p:cNvSpPr txBox="1">
            <a:spLocks noChangeArrowheads="1"/>
          </p:cNvSpPr>
          <p:nvPr/>
        </p:nvSpPr>
        <p:spPr bwMode="auto">
          <a:xfrm>
            <a:off x="1413828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A</a:t>
            </a:r>
          </a:p>
        </p:txBody>
      </p:sp>
      <p:sp>
        <p:nvSpPr>
          <p:cNvPr id="65568" name="Text Box 32"/>
          <p:cNvSpPr txBox="1">
            <a:spLocks noChangeArrowheads="1"/>
          </p:cNvSpPr>
          <p:nvPr/>
        </p:nvSpPr>
        <p:spPr bwMode="auto">
          <a:xfrm>
            <a:off x="2937828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B</a:t>
            </a:r>
          </a:p>
        </p:txBody>
      </p:sp>
      <p:sp>
        <p:nvSpPr>
          <p:cNvPr id="65569" name="Text Box 33"/>
          <p:cNvSpPr txBox="1">
            <a:spLocks noChangeArrowheads="1"/>
          </p:cNvSpPr>
          <p:nvPr/>
        </p:nvSpPr>
        <p:spPr bwMode="auto">
          <a:xfrm>
            <a:off x="4538028" y="3581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C</a:t>
            </a:r>
          </a:p>
        </p:txBody>
      </p:sp>
      <p:sp>
        <p:nvSpPr>
          <p:cNvPr id="65570" name="Text Box 34"/>
          <p:cNvSpPr txBox="1">
            <a:spLocks noChangeArrowheads="1"/>
          </p:cNvSpPr>
          <p:nvPr/>
        </p:nvSpPr>
        <p:spPr bwMode="auto">
          <a:xfrm>
            <a:off x="3090228" y="550068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5571" name="Ink 3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79116" y="3643313"/>
              <a:ext cx="106362" cy="90487"/>
            </p14:xfrm>
          </p:contentPart>
        </mc:Choice>
        <mc:Fallback xmlns="">
          <p:pic>
            <p:nvPicPr>
              <p:cNvPr id="65571" name="Ink 3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69773" y="3633977"/>
                <a:ext cx="125047" cy="10915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438400" y="3962400"/>
            <a:ext cx="3276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286000" y="2133600"/>
            <a:ext cx="16002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ahoma" charset="0"/>
              </a:rPr>
              <a:t>§6.5 Trapezoids &amp; Kites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2057400"/>
            <a:ext cx="749808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trapezoid is a quadrilateral with exactly one pair of parallel sides.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parallel sides are the BASES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trapezoid also has two pairs of base angles.</a:t>
            </a:r>
          </a:p>
          <a:p>
            <a:pPr>
              <a:lnSpc>
                <a:spcPct val="90000"/>
              </a:lnSpc>
            </a:pPr>
            <a:r>
              <a:rPr lang="en-US" dirty="0"/>
              <a:t>An Isosceles Trapezoid is a trapezoid whose legs are congruent.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03338" y="1219200"/>
            <a:ext cx="29638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/>
            <a:r>
              <a:rPr lang="en-US" sz="4400" dirty="0">
                <a:solidFill>
                  <a:schemeClr val="tx2"/>
                </a:solidFill>
                <a:cs typeface="Tahoma" charset="0"/>
              </a:rPr>
              <a:t>Definitions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26628" grpId="0" animBg="1"/>
      <p:bldP spid="2662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trapezoid is isosceles, then each pair of base angles is congruent.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1943100" y="3086100"/>
            <a:ext cx="2514600" cy="1447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V="1">
            <a:off x="2095500" y="37719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3924300" y="37719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562100" y="27813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A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4457700" y="27813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B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3771900" y="44577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C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247900" y="44577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83" name="Text Box 11"/>
              <p:cNvSpPr txBox="1">
                <a:spLocks noChangeArrowheads="1"/>
              </p:cNvSpPr>
              <p:nvPr/>
            </p:nvSpPr>
            <p:spPr bwMode="auto">
              <a:xfrm>
                <a:off x="2819400" y="5105400"/>
                <a:ext cx="5600700" cy="11695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ahoma" charset="0"/>
                  </a:rPr>
                  <a:t>If ABCD is an </a:t>
                </a:r>
                <a:r>
                  <a:rPr lang="en-US" sz="2800" dirty="0" err="1">
                    <a:latin typeface="Tahoma" charset="0"/>
                  </a:rPr>
                  <a:t>isos</a:t>
                </a:r>
                <a:r>
                  <a:rPr lang="en-US" sz="2800" dirty="0">
                    <a:latin typeface="Tahoma" charset="0"/>
                  </a:rPr>
                  <a:t>. trap., then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ahoma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𝐴</m:t>
                    </m:r>
                    <m:r>
                      <a:rPr lang="en-US" sz="2800" b="0" i="1" smtClean="0">
                        <a:latin typeface="Cambria Math"/>
                      </a:rPr>
                      <m:t>≅∠</m:t>
                    </m:r>
                    <m:r>
                      <a:rPr lang="en-US" sz="2800" b="0" i="1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US" sz="2800" dirty="0" smtClean="0">
                    <a:latin typeface="Tahoma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𝐶</m:t>
                    </m:r>
                    <m:r>
                      <a:rPr lang="en-US" sz="2800" b="0" i="1" smtClean="0">
                        <a:latin typeface="Cambria Math"/>
                      </a:rPr>
                      <m:t>≅∠</m:t>
                    </m:r>
                    <m:r>
                      <a:rPr lang="en-US" sz="2800" b="0" i="1" smtClean="0">
                        <a:latin typeface="Cambria Math"/>
                      </a:rPr>
                      <m:t>𝐷</m:t>
                    </m:r>
                  </m:oMath>
                </a14:m>
                <a:endParaRPr lang="en-US" sz="2800" dirty="0">
                  <a:latin typeface="Tahoma" charset="0"/>
                </a:endParaRPr>
              </a:p>
            </p:txBody>
          </p:sp>
        </mc:Choice>
        <mc:Fallback xmlns="">
          <p:sp>
            <p:nvSpPr>
              <p:cNvPr id="28683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19400" y="5105400"/>
                <a:ext cx="5600700" cy="1169551"/>
              </a:xfrm>
              <a:prstGeom prst="rect">
                <a:avLst/>
              </a:prstGeom>
              <a:blipFill rotWithShape="1">
                <a:blip r:embed="rId2"/>
                <a:stretch>
                  <a:fillRect l="-2288" t="-5236" b="-13089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689" name="AutoShape 17"/>
          <p:cNvSpPr>
            <a:spLocks noChangeArrowheads="1"/>
          </p:cNvSpPr>
          <p:nvPr/>
        </p:nvSpPr>
        <p:spPr bwMode="auto">
          <a:xfrm rot="5400000">
            <a:off x="3009900" y="29337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AutoShape 18"/>
          <p:cNvSpPr>
            <a:spLocks noChangeArrowheads="1"/>
          </p:cNvSpPr>
          <p:nvPr/>
        </p:nvSpPr>
        <p:spPr bwMode="auto">
          <a:xfrm rot="5400000">
            <a:off x="3009900" y="43815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98080" cy="1250156"/>
          </a:xfrm>
        </p:spPr>
        <p:txBody>
          <a:bodyPr/>
          <a:lstStyle/>
          <a:p>
            <a:r>
              <a:rPr lang="en-US"/>
              <a:t>If a trapezoid has a pair of congruent base angles, then it is an isosceles trapezoid.</a:t>
            </a: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2438400" y="2926556"/>
            <a:ext cx="4191000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Arc 5"/>
          <p:cNvSpPr>
            <a:spLocks/>
          </p:cNvSpPr>
          <p:nvPr/>
        </p:nvSpPr>
        <p:spPr bwMode="auto">
          <a:xfrm>
            <a:off x="3124200" y="3536156"/>
            <a:ext cx="6858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Arc 6"/>
          <p:cNvSpPr>
            <a:spLocks/>
          </p:cNvSpPr>
          <p:nvPr/>
        </p:nvSpPr>
        <p:spPr bwMode="auto">
          <a:xfrm flipH="1">
            <a:off x="5181600" y="3536156"/>
            <a:ext cx="6858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981200" y="2697956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A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6553200" y="2621756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B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486400" y="3840956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C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3200400" y="3840956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115" name="Text Box 11"/>
              <p:cNvSpPr txBox="1">
                <a:spLocks noChangeArrowheads="1"/>
              </p:cNvSpPr>
              <p:nvPr/>
            </p:nvSpPr>
            <p:spPr bwMode="auto">
              <a:xfrm>
                <a:off x="1333500" y="4785190"/>
                <a:ext cx="7696200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ahoma" charset="0"/>
                  </a:rPr>
                  <a:t>If ABCD is a trapezoid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𝐶</m:t>
                    </m:r>
                    <m:r>
                      <a:rPr lang="en-US" sz="2800" b="0" i="1" smtClean="0">
                        <a:latin typeface="Cambria Math"/>
                      </a:rPr>
                      <m:t>≅∠</m:t>
                    </m:r>
                    <m:r>
                      <a:rPr lang="en-US" sz="2800" b="0" i="1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sz="2800" dirty="0" smtClean="0">
                    <a:latin typeface="Tahoma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𝐴</m:t>
                    </m:r>
                    <m:r>
                      <a:rPr lang="en-US" sz="2800" b="0" i="1" smtClean="0">
                        <a:latin typeface="Cambria Math"/>
                      </a:rPr>
                      <m:t>≅∠</m:t>
                    </m:r>
                    <m:r>
                      <a:rPr lang="en-US" sz="2800" b="0" i="1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US" sz="2800" dirty="0" smtClean="0">
                    <a:latin typeface="Tahoma" charset="0"/>
                  </a:rPr>
                  <a:t> then </a:t>
                </a:r>
                <a:r>
                  <a:rPr lang="en-US" sz="2800" dirty="0">
                    <a:latin typeface="Tahoma" charset="0"/>
                  </a:rPr>
                  <a:t>ABCD is an isosceles trapezoid.</a:t>
                </a:r>
              </a:p>
            </p:txBody>
          </p:sp>
        </mc:Choice>
        <mc:Fallback xmlns="">
          <p:sp>
            <p:nvSpPr>
              <p:cNvPr id="47115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33500" y="4785190"/>
                <a:ext cx="769620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664" t="-7051" b="-1666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118" name="AutoShape 14"/>
          <p:cNvSpPr>
            <a:spLocks noChangeArrowheads="1"/>
          </p:cNvSpPr>
          <p:nvPr/>
        </p:nvSpPr>
        <p:spPr bwMode="auto">
          <a:xfrm rot="5400000">
            <a:off x="4191000" y="2774156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9" name="AutoShape 15"/>
          <p:cNvSpPr>
            <a:spLocks noChangeArrowheads="1"/>
          </p:cNvSpPr>
          <p:nvPr/>
        </p:nvSpPr>
        <p:spPr bwMode="auto">
          <a:xfrm rot="5400000">
            <a:off x="4267200" y="3688556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trapezoid is isosceles if and only if its diagonals are congruent.</a:t>
            </a:r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1371600" y="2818447"/>
            <a:ext cx="2743200" cy="2895600"/>
          </a:xfrm>
          <a:custGeom>
            <a:avLst/>
            <a:gdLst>
              <a:gd name="G0" fmla="+- 8638 0 0"/>
              <a:gd name="G1" fmla="+- 21600 0 8638"/>
              <a:gd name="G2" fmla="*/ 8638 1 2"/>
              <a:gd name="G3" fmla="+- 21600 0 G2"/>
              <a:gd name="G4" fmla="+/ 8638 21600 2"/>
              <a:gd name="G5" fmla="+/ G1 0 2"/>
              <a:gd name="G6" fmla="*/ 21600 21600 8638"/>
              <a:gd name="G7" fmla="*/ G6 1 2"/>
              <a:gd name="G8" fmla="+- 21600 0 G7"/>
              <a:gd name="G9" fmla="*/ 21600 1 2"/>
              <a:gd name="G10" fmla="+- 8638 0 G9"/>
              <a:gd name="G11" fmla="?: G10 G8 0"/>
              <a:gd name="G12" fmla="?: G10 G7 21600"/>
              <a:gd name="T0" fmla="*/ 17281 w 21600"/>
              <a:gd name="T1" fmla="*/ 10800 h 21600"/>
              <a:gd name="T2" fmla="*/ 10800 w 21600"/>
              <a:gd name="T3" fmla="*/ 21600 h 21600"/>
              <a:gd name="T4" fmla="*/ 4319 w 21600"/>
              <a:gd name="T5" fmla="*/ 10800 h 21600"/>
              <a:gd name="T6" fmla="*/ 10800 w 21600"/>
              <a:gd name="T7" fmla="*/ 0 h 21600"/>
              <a:gd name="T8" fmla="*/ 6119 w 21600"/>
              <a:gd name="T9" fmla="*/ 6119 h 21600"/>
              <a:gd name="T10" fmla="*/ 15481 w 21600"/>
              <a:gd name="T11" fmla="*/ 1548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8638" y="21600"/>
                </a:lnTo>
                <a:lnTo>
                  <a:pt x="12962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 rot="5400000">
            <a:off x="2362200" y="2666047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 rot="5400000">
            <a:off x="2590800" y="5561647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 flipH="1" flipV="1">
            <a:off x="1371600" y="2818447"/>
            <a:ext cx="167640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 flipV="1">
            <a:off x="2438400" y="2818447"/>
            <a:ext cx="167640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1905000" y="571404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A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066800" y="258984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B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4114800" y="258984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C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3048000" y="563784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141" name="Text Box 13"/>
              <p:cNvSpPr txBox="1">
                <a:spLocks noChangeArrowheads="1"/>
              </p:cNvSpPr>
              <p:nvPr/>
            </p:nvSpPr>
            <p:spPr bwMode="auto">
              <a:xfrm>
                <a:off x="2133600" y="5886692"/>
                <a:ext cx="7239000" cy="5241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ahoma" charset="0"/>
                  </a:rPr>
                  <a:t>If ABCD is an </a:t>
                </a:r>
                <a:r>
                  <a:rPr lang="en-US" sz="2800" dirty="0" err="1">
                    <a:latin typeface="Tahoma" charset="0"/>
                  </a:rPr>
                  <a:t>isos</a:t>
                </a:r>
                <a:r>
                  <a:rPr lang="en-US" sz="2800" dirty="0">
                    <a:latin typeface="Tahoma" charset="0"/>
                  </a:rPr>
                  <a:t>. trap., then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𝐵𝐷</m:t>
                        </m:r>
                      </m:e>
                    </m:acc>
                  </m:oMath>
                </a14:m>
                <a:endParaRPr lang="en-US" sz="2800" dirty="0">
                  <a:latin typeface="Tahoma" charset="0"/>
                </a:endParaRPr>
              </a:p>
            </p:txBody>
          </p:sp>
        </mc:Choice>
        <mc:Fallback xmlns="">
          <p:sp>
            <p:nvSpPr>
              <p:cNvPr id="48141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33600" y="5886692"/>
                <a:ext cx="7239000" cy="524118"/>
              </a:xfrm>
              <a:prstGeom prst="rect">
                <a:avLst/>
              </a:prstGeom>
              <a:blipFill rotWithShape="1">
                <a:blip r:embed="rId2"/>
                <a:stretch>
                  <a:fillRect l="-1684" t="-12791" b="-30233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142" name="Text Box 14"/>
              <p:cNvSpPr txBox="1">
                <a:spLocks noChangeArrowheads="1"/>
              </p:cNvSpPr>
              <p:nvPr/>
            </p:nvSpPr>
            <p:spPr bwMode="auto">
              <a:xfrm>
                <a:off x="2743200" y="6333882"/>
                <a:ext cx="6400800" cy="5241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ahoma" charset="0"/>
                  </a:rPr>
                  <a:t>If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𝐵𝐷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ahoma" charset="0"/>
                  </a:rPr>
                  <a:t>, </a:t>
                </a:r>
                <a:r>
                  <a:rPr lang="en-US" sz="2800" dirty="0">
                    <a:latin typeface="Tahoma" charset="0"/>
                  </a:rPr>
                  <a:t>then ABCD is an </a:t>
                </a:r>
                <a:r>
                  <a:rPr lang="en-US" sz="2800" dirty="0" err="1">
                    <a:latin typeface="Tahoma" charset="0"/>
                  </a:rPr>
                  <a:t>isos</a:t>
                </a:r>
                <a:r>
                  <a:rPr lang="en-US" sz="2800" dirty="0">
                    <a:latin typeface="Tahoma" charset="0"/>
                  </a:rPr>
                  <a:t>. trap.</a:t>
                </a:r>
              </a:p>
            </p:txBody>
          </p:sp>
        </mc:Choice>
        <mc:Fallback xmlns="">
          <p:sp>
            <p:nvSpPr>
              <p:cNvPr id="48142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43200" y="6333882"/>
                <a:ext cx="6400800" cy="524118"/>
              </a:xfrm>
              <a:prstGeom prst="rect">
                <a:avLst/>
              </a:prstGeom>
              <a:blipFill rotWithShape="1">
                <a:blip r:embed="rId3"/>
                <a:stretch>
                  <a:fillRect l="-1905" t="-12791" r="-762" b="-30233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1677166" y="2422482"/>
            <a:ext cx="912868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744732" y="2470785"/>
            <a:ext cx="91286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143374" y="2419350"/>
            <a:ext cx="1114425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58000" y="1981200"/>
            <a:ext cx="685800" cy="533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035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1257300" y="1447800"/>
                <a:ext cx="7658100" cy="1600795"/>
              </a:xfrm>
            </p:spPr>
            <p:txBody>
              <a:bodyPr/>
              <a:lstStyle/>
              <a:p>
                <a:r>
                  <a:rPr lang="en-US" dirty="0" smtClean="0"/>
                  <a:t>CDEF is an isosceles trapezoid, with </a:t>
                </a:r>
                <a:br>
                  <a:rPr lang="en-US" dirty="0" smtClean="0"/>
                </a:br>
                <a:r>
                  <a:rPr lang="en-US" i="1" dirty="0"/>
                  <a:t>CE</a:t>
                </a:r>
                <a:r>
                  <a:rPr lang="en-US" dirty="0"/>
                  <a:t> = 10 </a:t>
                </a:r>
                <a:r>
                  <a:rPr lang="en-US" dirty="0" smtClean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=95°</m:t>
                    </m:r>
                  </m:oMath>
                </a14:m>
                <a:r>
                  <a:rPr lang="en-US" dirty="0" smtClean="0"/>
                  <a:t>.  </a:t>
                </a:r>
                <a:r>
                  <a:rPr lang="en-US" dirty="0"/>
                  <a:t>Find </a:t>
                </a:r>
                <a:r>
                  <a:rPr lang="en-US" i="1" dirty="0"/>
                  <a:t>DF</a:t>
                </a:r>
                <a:r>
                  <a:rPr lang="en-US" dirty="0" smtClean="0"/>
                  <a:t>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𝐷</m:t>
                    </m:r>
                    <m:r>
                      <a:rPr lang="en-US" b="0" i="1" smtClean="0">
                        <a:latin typeface="Cambria Math"/>
                      </a:rPr>
                      <m:t>, &amp; 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𝐹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4403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7300" y="1447800"/>
                <a:ext cx="7658100" cy="1600795"/>
              </a:xfrm>
              <a:blipFill rotWithShape="1">
                <a:blip r:embed="rId2"/>
                <a:stretch>
                  <a:fillRect t="-4962" b="-95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041" name="AutoShape 9"/>
          <p:cNvSpPr>
            <a:spLocks noChangeArrowheads="1"/>
          </p:cNvSpPr>
          <p:nvPr/>
        </p:nvSpPr>
        <p:spPr bwMode="auto">
          <a:xfrm>
            <a:off x="1295400" y="3429000"/>
            <a:ext cx="4419600" cy="1752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0600" y="30435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</a:t>
            </a:r>
            <a:endParaRPr lang="en-US" sz="24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5715000" y="303276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D</a:t>
            </a:r>
            <a:endParaRPr lang="en-US" sz="24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0" y="51054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E</a:t>
            </a:r>
            <a:endParaRPr lang="en-US" sz="24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2133600" y="5181599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F</a:t>
            </a:r>
            <a:endParaRPr lang="en-US" sz="2400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962400" y="4724400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4"/>
                    </a:solidFill>
                  </a:rPr>
                  <a:t>95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°</m:t>
                    </m:r>
                  </m:oMath>
                </a14:m>
                <a:endParaRPr lang="en-US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724400"/>
                <a:ext cx="533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909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048000" y="4120634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2"/>
                    </a:solidFill>
                  </a:rPr>
                  <a:t>1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accent2"/>
                        </a:solidFill>
                        <a:latin typeface="Cambria Math"/>
                      </a:rPr>
                      <m:t>0</m:t>
                    </m:r>
                  </m:oMath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4120634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909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1295400" y="3429000"/>
            <a:ext cx="3276600" cy="17526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4124325" y="4952770"/>
            <a:ext cx="609600" cy="228830"/>
          </a:xfrm>
          <a:custGeom>
            <a:avLst/>
            <a:gdLst>
              <a:gd name="connsiteX0" fmla="*/ 609600 w 609600"/>
              <a:gd name="connsiteY0" fmla="*/ 57380 h 228830"/>
              <a:gd name="connsiteX1" fmla="*/ 371475 w 609600"/>
              <a:gd name="connsiteY1" fmla="*/ 230 h 228830"/>
              <a:gd name="connsiteX2" fmla="*/ 95250 w 609600"/>
              <a:gd name="connsiteY2" fmla="*/ 76430 h 228830"/>
              <a:gd name="connsiteX3" fmla="*/ 0 w 609600"/>
              <a:gd name="connsiteY3" fmla="*/ 228830 h 228830"/>
              <a:gd name="connsiteX4" fmla="*/ 0 w 609600"/>
              <a:gd name="connsiteY4" fmla="*/ 228830 h 22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" h="228830">
                <a:moveTo>
                  <a:pt x="609600" y="57380"/>
                </a:moveTo>
                <a:cubicBezTo>
                  <a:pt x="533400" y="27217"/>
                  <a:pt x="457200" y="-2945"/>
                  <a:pt x="371475" y="230"/>
                </a:cubicBezTo>
                <a:cubicBezTo>
                  <a:pt x="285750" y="3405"/>
                  <a:pt x="157163" y="38330"/>
                  <a:pt x="95250" y="76430"/>
                </a:cubicBezTo>
                <a:cubicBezTo>
                  <a:pt x="33337" y="114530"/>
                  <a:pt x="0" y="228830"/>
                  <a:pt x="0" y="228830"/>
                </a:cubicBezTo>
                <a:lnTo>
                  <a:pt x="0" y="228830"/>
                </a:lnTo>
              </a:path>
            </a:pathLst>
          </a:cu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400300" y="3429000"/>
            <a:ext cx="3314700" cy="17525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33794" name="Picture 2" descr="C:\Users\Dria\AppData\Local\Microsoft\Windows\Temporary Internet Files\Content.IE5\RH4XUNE6\MC900440442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175" y="4224250"/>
            <a:ext cx="3884225" cy="2461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 rot="20648754">
                <a:off x="5099659" y="4495146"/>
                <a:ext cx="1741543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A trap. </a:t>
                </a:r>
                <a:r>
                  <a:rPr lang="en-US" dirty="0"/>
                  <a:t>is </a:t>
                </a:r>
                <a:r>
                  <a:rPr lang="en-US" dirty="0" err="1" smtClean="0"/>
                  <a:t>isos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iff</a:t>
                </a:r>
                <a:r>
                  <a:rPr lang="en-US" dirty="0" smtClean="0"/>
                  <a:t> its </a:t>
                </a:r>
                <a:r>
                  <a:rPr lang="en-US" dirty="0" err="1" smtClean="0"/>
                  <a:t>diag’s</a:t>
                </a:r>
                <a:r>
                  <a:rPr lang="en-US" dirty="0" smtClean="0"/>
                  <a:t>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648754">
                <a:off x="5099659" y="4495146"/>
                <a:ext cx="1741543" cy="923330"/>
              </a:xfrm>
              <a:prstGeom prst="rect">
                <a:avLst/>
              </a:prstGeom>
              <a:blipFill rotWithShape="1">
                <a:blip r:embed="rId6"/>
                <a:stretch>
                  <a:fillRect l="-2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6248400" y="2678686"/>
                <a:ext cx="1741543" cy="3699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𝐶𝐸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𝐷𝐹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2678686"/>
                <a:ext cx="1741543" cy="3699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6248400" y="3059091"/>
                <a:ext cx="1741543" cy="3699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𝐶𝐸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𝐷𝐹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059091"/>
                <a:ext cx="1741543" cy="3699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1173107" y="5643264"/>
                <a:ext cx="1741543" cy="461665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𝐷𝐹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107" y="5643264"/>
                <a:ext cx="1741543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Freeform 27"/>
          <p:cNvSpPr/>
          <p:nvPr/>
        </p:nvSpPr>
        <p:spPr>
          <a:xfrm rot="3069913">
            <a:off x="2147157" y="4912644"/>
            <a:ext cx="609600" cy="228830"/>
          </a:xfrm>
          <a:custGeom>
            <a:avLst/>
            <a:gdLst>
              <a:gd name="connsiteX0" fmla="*/ 609600 w 609600"/>
              <a:gd name="connsiteY0" fmla="*/ 57380 h 228830"/>
              <a:gd name="connsiteX1" fmla="*/ 371475 w 609600"/>
              <a:gd name="connsiteY1" fmla="*/ 230 h 228830"/>
              <a:gd name="connsiteX2" fmla="*/ 95250 w 609600"/>
              <a:gd name="connsiteY2" fmla="*/ 76430 h 228830"/>
              <a:gd name="connsiteX3" fmla="*/ 0 w 609600"/>
              <a:gd name="connsiteY3" fmla="*/ 228830 h 228830"/>
              <a:gd name="connsiteX4" fmla="*/ 0 w 609600"/>
              <a:gd name="connsiteY4" fmla="*/ 228830 h 22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" h="228830">
                <a:moveTo>
                  <a:pt x="609600" y="57380"/>
                </a:moveTo>
                <a:cubicBezTo>
                  <a:pt x="533400" y="27217"/>
                  <a:pt x="457200" y="-2945"/>
                  <a:pt x="371475" y="230"/>
                </a:cubicBezTo>
                <a:cubicBezTo>
                  <a:pt x="285750" y="3405"/>
                  <a:pt x="157163" y="38330"/>
                  <a:pt x="95250" y="76430"/>
                </a:cubicBezTo>
                <a:cubicBezTo>
                  <a:pt x="33337" y="114530"/>
                  <a:pt x="0" y="228830"/>
                  <a:pt x="0" y="228830"/>
                </a:cubicBezTo>
                <a:lnTo>
                  <a:pt x="0" y="228830"/>
                </a:lnTo>
              </a:path>
            </a:pathLst>
          </a:custGeom>
          <a:ln w="28575">
            <a:solidFill>
              <a:schemeClr val="accent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 rot="20855022">
                <a:off x="5108597" y="4466805"/>
                <a:ext cx="177451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If a trap. </a:t>
                </a:r>
                <a:r>
                  <a:rPr lang="en-US" dirty="0"/>
                  <a:t>is </a:t>
                </a:r>
                <a:r>
                  <a:rPr lang="en-US" dirty="0" err="1" smtClean="0"/>
                  <a:t>isos</a:t>
                </a:r>
                <a:r>
                  <a:rPr lang="en-US" dirty="0" smtClean="0"/>
                  <a:t>., </a:t>
                </a:r>
                <a:r>
                  <a:rPr lang="en-US" dirty="0"/>
                  <a:t>then each pair of base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are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≅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855022">
                <a:off x="5108597" y="4466805"/>
                <a:ext cx="1774517" cy="923330"/>
              </a:xfrm>
              <a:prstGeom prst="rect">
                <a:avLst/>
              </a:prstGeom>
              <a:blipFill rotWithShape="1">
                <a:blip r:embed="rId10"/>
                <a:stretch>
                  <a:fillRect l="-2839" t="-2844" r="-315" b="-75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Rectangle 29"/>
              <p:cNvSpPr/>
              <p:nvPr/>
            </p:nvSpPr>
            <p:spPr>
              <a:xfrm>
                <a:off x="7620000" y="2689182"/>
                <a:ext cx="1741543" cy="3699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  <m:r>
                        <a:rPr lang="en-US" b="0" i="1" smtClean="0">
                          <a:latin typeface="Cambria Math"/>
                        </a:rPr>
                        <m:t>≅∠</m:t>
                      </m:r>
                      <m:r>
                        <a:rPr lang="en-US" b="0" i="1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689182"/>
                <a:ext cx="1741543" cy="36990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Rectangle 30"/>
              <p:cNvSpPr/>
              <p:nvPr/>
            </p:nvSpPr>
            <p:spPr>
              <a:xfrm>
                <a:off x="7620000" y="3069587"/>
                <a:ext cx="174154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3069587"/>
                <a:ext cx="174154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3087632" y="5652193"/>
                <a:ext cx="1741543" cy="46166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𝐹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=95°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7632" y="5652193"/>
                <a:ext cx="1741543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Freeform 33"/>
          <p:cNvSpPr/>
          <p:nvPr/>
        </p:nvSpPr>
        <p:spPr>
          <a:xfrm rot="14269018">
            <a:off x="4952999" y="3486035"/>
            <a:ext cx="609600" cy="228830"/>
          </a:xfrm>
          <a:custGeom>
            <a:avLst/>
            <a:gdLst>
              <a:gd name="connsiteX0" fmla="*/ 609600 w 609600"/>
              <a:gd name="connsiteY0" fmla="*/ 57380 h 228830"/>
              <a:gd name="connsiteX1" fmla="*/ 371475 w 609600"/>
              <a:gd name="connsiteY1" fmla="*/ 230 h 228830"/>
              <a:gd name="connsiteX2" fmla="*/ 95250 w 609600"/>
              <a:gd name="connsiteY2" fmla="*/ 76430 h 228830"/>
              <a:gd name="connsiteX3" fmla="*/ 0 w 609600"/>
              <a:gd name="connsiteY3" fmla="*/ 228830 h 228830"/>
              <a:gd name="connsiteX4" fmla="*/ 0 w 609600"/>
              <a:gd name="connsiteY4" fmla="*/ 228830 h 22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" h="228830">
                <a:moveTo>
                  <a:pt x="609600" y="57380"/>
                </a:moveTo>
                <a:cubicBezTo>
                  <a:pt x="533400" y="27217"/>
                  <a:pt x="457200" y="-2945"/>
                  <a:pt x="371475" y="230"/>
                </a:cubicBezTo>
                <a:cubicBezTo>
                  <a:pt x="285750" y="3405"/>
                  <a:pt x="157163" y="38330"/>
                  <a:pt x="95250" y="76430"/>
                </a:cubicBezTo>
                <a:cubicBezTo>
                  <a:pt x="33337" y="114530"/>
                  <a:pt x="0" y="228830"/>
                  <a:pt x="0" y="228830"/>
                </a:cubicBezTo>
                <a:lnTo>
                  <a:pt x="0" y="228830"/>
                </a:lnTo>
              </a:path>
            </a:pathLst>
          </a:cu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ctangle 35"/>
              <p:cNvSpPr/>
              <p:nvPr/>
            </p:nvSpPr>
            <p:spPr>
              <a:xfrm rot="20855022">
                <a:off x="5150037" y="4605304"/>
                <a:ext cx="177451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If lines are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smtClean="0"/>
                  <a:t>, then CI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</a:t>
                </a:r>
                <a:r>
                  <a:rPr lang="en-US" b="0" i="0" dirty="0" smtClean="0">
                    <a:latin typeface="+mj-lt"/>
                  </a:rPr>
                  <a:t>supp.</a:t>
                </a:r>
                <a:endParaRPr lang="en-US" dirty="0"/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855022">
                <a:off x="5150037" y="4605304"/>
                <a:ext cx="1774517" cy="646331"/>
              </a:xfrm>
              <a:prstGeom prst="rect">
                <a:avLst/>
              </a:prstGeom>
              <a:blipFill rotWithShape="1">
                <a:blip r:embed="rId14"/>
                <a:stretch>
                  <a:fillRect l="-2597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36"/>
              <p:cNvSpPr/>
              <p:nvPr/>
            </p:nvSpPr>
            <p:spPr>
              <a:xfrm>
                <a:off x="6330128" y="3484432"/>
                <a:ext cx="25090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  <m:r>
                        <a:rPr lang="en-US" b="0" i="1" smtClean="0">
                          <a:latin typeface="Cambria Math"/>
                        </a:rPr>
                        <m:t>=180°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0128" y="3484432"/>
                <a:ext cx="2509072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/>
              <p:cNvSpPr/>
              <p:nvPr/>
            </p:nvSpPr>
            <p:spPr>
              <a:xfrm>
                <a:off x="6482528" y="3733800"/>
                <a:ext cx="24328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95°+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  <m:r>
                        <a:rPr lang="en-US" b="0" i="1" smtClean="0">
                          <a:latin typeface="Cambria Math"/>
                        </a:rPr>
                        <m:t>=180°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528" y="3733800"/>
                <a:ext cx="2432872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Rectangle 38"/>
              <p:cNvSpPr/>
              <p:nvPr/>
            </p:nvSpPr>
            <p:spPr>
              <a:xfrm>
                <a:off x="3076575" y="6194176"/>
                <a:ext cx="1741543" cy="461665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𝐷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=85°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6575" y="6194176"/>
                <a:ext cx="1741543" cy="46166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40"/>
              <p:cNvSpPr/>
              <p:nvPr/>
            </p:nvSpPr>
            <p:spPr>
              <a:xfrm rot="20855022">
                <a:off x="5150037" y="4499070"/>
                <a:ext cx="177451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If a trap. </a:t>
                </a:r>
                <a:r>
                  <a:rPr lang="en-US" dirty="0"/>
                  <a:t>is </a:t>
                </a:r>
                <a:r>
                  <a:rPr lang="en-US" dirty="0" err="1" smtClean="0"/>
                  <a:t>isos</a:t>
                </a:r>
                <a:r>
                  <a:rPr lang="en-US" dirty="0" smtClean="0"/>
                  <a:t>., </a:t>
                </a:r>
                <a:r>
                  <a:rPr lang="en-US" dirty="0"/>
                  <a:t>then each pair of base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are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≅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855022">
                <a:off x="5150037" y="4499070"/>
                <a:ext cx="1774517" cy="923330"/>
              </a:xfrm>
              <a:prstGeom prst="rect">
                <a:avLst/>
              </a:prstGeom>
              <a:blipFill rotWithShape="1">
                <a:blip r:embed="rId18"/>
                <a:stretch>
                  <a:fillRect l="-2516" t="-2358" b="-70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Rectangle 41"/>
              <p:cNvSpPr/>
              <p:nvPr/>
            </p:nvSpPr>
            <p:spPr>
              <a:xfrm>
                <a:off x="7543800" y="2686050"/>
                <a:ext cx="1741543" cy="3699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US" b="0" i="1" smtClean="0">
                          <a:latin typeface="Cambria Math"/>
                        </a:rPr>
                        <m:t>≅∠</m:t>
                      </m:r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2686050"/>
                <a:ext cx="1741543" cy="36990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Rectangle 42"/>
              <p:cNvSpPr/>
              <p:nvPr/>
            </p:nvSpPr>
            <p:spPr>
              <a:xfrm>
                <a:off x="7543800" y="3066455"/>
                <a:ext cx="174154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3066455"/>
                <a:ext cx="1741543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Rectangle 43"/>
              <p:cNvSpPr/>
              <p:nvPr/>
            </p:nvSpPr>
            <p:spPr>
              <a:xfrm>
                <a:off x="1171574" y="6234439"/>
                <a:ext cx="1741543" cy="461665"/>
              </a:xfrm>
              <a:prstGeom prst="rect">
                <a:avLst/>
              </a:prstGeom>
              <a:ln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=85°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574" y="6234439"/>
                <a:ext cx="1741543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Freeform 45"/>
          <p:cNvSpPr/>
          <p:nvPr/>
        </p:nvSpPr>
        <p:spPr>
          <a:xfrm rot="8031021">
            <a:off x="1500953" y="3554683"/>
            <a:ext cx="609600" cy="228830"/>
          </a:xfrm>
          <a:custGeom>
            <a:avLst/>
            <a:gdLst>
              <a:gd name="connsiteX0" fmla="*/ 609600 w 609600"/>
              <a:gd name="connsiteY0" fmla="*/ 57380 h 228830"/>
              <a:gd name="connsiteX1" fmla="*/ 371475 w 609600"/>
              <a:gd name="connsiteY1" fmla="*/ 230 h 228830"/>
              <a:gd name="connsiteX2" fmla="*/ 95250 w 609600"/>
              <a:gd name="connsiteY2" fmla="*/ 76430 h 228830"/>
              <a:gd name="connsiteX3" fmla="*/ 0 w 609600"/>
              <a:gd name="connsiteY3" fmla="*/ 228830 h 228830"/>
              <a:gd name="connsiteX4" fmla="*/ 0 w 609600"/>
              <a:gd name="connsiteY4" fmla="*/ 228830 h 22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" h="228830">
                <a:moveTo>
                  <a:pt x="609600" y="57380"/>
                </a:moveTo>
                <a:cubicBezTo>
                  <a:pt x="533400" y="27217"/>
                  <a:pt x="457200" y="-2945"/>
                  <a:pt x="371475" y="230"/>
                </a:cubicBezTo>
                <a:cubicBezTo>
                  <a:pt x="285750" y="3405"/>
                  <a:pt x="157163" y="38330"/>
                  <a:pt x="95250" y="76430"/>
                </a:cubicBezTo>
                <a:cubicBezTo>
                  <a:pt x="33337" y="114530"/>
                  <a:pt x="0" y="228830"/>
                  <a:pt x="0" y="228830"/>
                </a:cubicBezTo>
                <a:lnTo>
                  <a:pt x="0" y="228830"/>
                </a:lnTo>
              </a:path>
            </a:pathLst>
          </a:cu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3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1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6" presetClass="exit" presetSubtype="2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5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33" grpId="0" animBg="1"/>
      <p:bldP spid="29" grpId="0" animBg="1"/>
      <p:bldP spid="29" grpId="1" animBg="1"/>
      <p:bldP spid="29" grpId="2" animBg="1"/>
      <p:bldP spid="11" grpId="0" animBg="1"/>
      <p:bldP spid="11" grpId="1" animBg="1"/>
      <p:bldP spid="44041" grpId="0" animBg="1"/>
      <p:bldP spid="2" grpId="0"/>
      <p:bldP spid="21" grpId="0"/>
      <p:bldP spid="22" grpId="0"/>
      <p:bldP spid="23" grpId="0"/>
      <p:bldP spid="3" grpId="0"/>
      <p:bldP spid="10" grpId="0"/>
      <p:bldP spid="9" grpId="0" animBg="1"/>
      <p:bldP spid="14" grpId="0"/>
      <p:bldP spid="14" grpId="1"/>
      <p:bldP spid="24" grpId="0"/>
      <p:bldP spid="24" grpId="1"/>
      <p:bldP spid="25" grpId="0"/>
      <p:bldP spid="25" grpId="1"/>
      <p:bldP spid="26" grpId="0" animBg="1"/>
      <p:bldP spid="28" grpId="0" animBg="1"/>
      <p:bldP spid="16" grpId="0"/>
      <p:bldP spid="16" grpId="1"/>
      <p:bldP spid="30" grpId="0"/>
      <p:bldP spid="30" grpId="1"/>
      <p:bldP spid="31" grpId="0"/>
      <p:bldP spid="31" grpId="1"/>
      <p:bldP spid="32" grpId="0" animBg="1"/>
      <p:bldP spid="34" grpId="0" animBg="1"/>
      <p:bldP spid="36" grpId="0"/>
      <p:bldP spid="36" grpId="1"/>
      <p:bldP spid="37" grpId="0"/>
      <p:bldP spid="37" grpId="1"/>
      <p:bldP spid="38" grpId="0"/>
      <p:bldP spid="38" grpId="1"/>
      <p:bldP spid="39" grpId="0" animBg="1"/>
      <p:bldP spid="41" grpId="0"/>
      <p:bldP spid="42" grpId="0"/>
      <p:bldP spid="43" grpId="0"/>
      <p:bldP spid="44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7452494" y="4782710"/>
            <a:ext cx="1386706" cy="4454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393372" y="3606324"/>
            <a:ext cx="1386706" cy="4193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219200" y="5228119"/>
            <a:ext cx="1828800" cy="8102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219200" y="4026932"/>
            <a:ext cx="1828800" cy="8102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98080" cy="1676400"/>
          </a:xfrm>
        </p:spPr>
        <p:txBody>
          <a:bodyPr/>
          <a:lstStyle/>
          <a:p>
            <a:r>
              <a:rPr lang="en-US" dirty="0"/>
              <a:t>The vertices of </a:t>
            </a:r>
            <a:r>
              <a:rPr lang="en-US" i="1" dirty="0"/>
              <a:t>WXYZ</a:t>
            </a:r>
            <a:r>
              <a:rPr lang="en-US" dirty="0"/>
              <a:t> are </a:t>
            </a:r>
            <a:r>
              <a:rPr lang="en-US" i="1" dirty="0"/>
              <a:t>W</a:t>
            </a:r>
            <a:r>
              <a:rPr lang="en-US" dirty="0"/>
              <a:t>(-1, 2),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X</a:t>
            </a:r>
            <a:r>
              <a:rPr lang="en-US" dirty="0" smtClean="0"/>
              <a:t>(3</a:t>
            </a:r>
            <a:r>
              <a:rPr lang="en-US" dirty="0"/>
              <a:t>, 0), </a:t>
            </a:r>
            <a:r>
              <a:rPr lang="en-US" i="1" dirty="0"/>
              <a:t>Y</a:t>
            </a:r>
            <a:r>
              <a:rPr lang="en-US" dirty="0"/>
              <a:t>(4, -3), and </a:t>
            </a:r>
            <a:r>
              <a:rPr lang="en-US" i="1" dirty="0"/>
              <a:t>Z</a:t>
            </a:r>
            <a:r>
              <a:rPr lang="en-US" dirty="0"/>
              <a:t>(-4, 1).  Show that WXYZ is an isosceles trapezoid.</a:t>
            </a:r>
          </a:p>
        </p:txBody>
      </p:sp>
      <p:graphicFrame>
        <p:nvGraphicFramePr>
          <p:cNvPr id="51412" name="Group 212"/>
          <p:cNvGraphicFramePr>
            <a:graphicFrameLocks noGrp="1"/>
          </p:cNvGraphicFramePr>
          <p:nvPr/>
        </p:nvGraphicFramePr>
        <p:xfrm>
          <a:off x="3657600" y="3581400"/>
          <a:ext cx="3538538" cy="3108960"/>
        </p:xfrm>
        <a:graphic>
          <a:graphicData uri="http://schemas.openxmlformats.org/drawingml/2006/table">
            <a:tbl>
              <a:tblPr/>
              <a:tblGrid>
                <a:gridCol w="442913"/>
                <a:gridCol w="442912"/>
                <a:gridCol w="441325"/>
                <a:gridCol w="441325"/>
                <a:gridCol w="441325"/>
                <a:gridCol w="442913"/>
                <a:gridCol w="442912"/>
                <a:gridCol w="442913"/>
              </a:tblGrid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>
            <a:off x="4953000" y="4038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876800" y="3657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W</a:t>
            </a:r>
            <a:endParaRPr lang="en-US" i="1" dirty="0"/>
          </a:p>
        </p:txBody>
      </p:sp>
      <p:sp>
        <p:nvSpPr>
          <p:cNvPr id="7" name="Oval 6"/>
          <p:cNvSpPr/>
          <p:nvPr/>
        </p:nvSpPr>
        <p:spPr>
          <a:xfrm>
            <a:off x="6705600" y="5105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29400" y="4724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X</a:t>
            </a:r>
            <a:endParaRPr lang="en-US" i="1" dirty="0"/>
          </a:p>
        </p:txBody>
      </p:sp>
      <p:sp>
        <p:nvSpPr>
          <p:cNvPr id="9" name="Oval 8"/>
          <p:cNvSpPr/>
          <p:nvPr/>
        </p:nvSpPr>
        <p:spPr>
          <a:xfrm>
            <a:off x="7162800" y="6629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086600" y="624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Y</a:t>
            </a:r>
            <a:endParaRPr lang="en-US" i="1" dirty="0"/>
          </a:p>
        </p:txBody>
      </p:sp>
      <p:sp>
        <p:nvSpPr>
          <p:cNvPr id="11" name="Oval 10"/>
          <p:cNvSpPr/>
          <p:nvPr/>
        </p:nvSpPr>
        <p:spPr>
          <a:xfrm>
            <a:off x="3581400" y="4572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505200" y="4191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Z</a:t>
            </a:r>
            <a:endParaRPr lang="en-US" i="1" dirty="0"/>
          </a:p>
        </p:txBody>
      </p:sp>
      <p:cxnSp>
        <p:nvCxnSpPr>
          <p:cNvPr id="5" name="Straight Connector 4"/>
          <p:cNvCxnSpPr>
            <a:stCxn id="2" idx="0"/>
            <a:endCxn id="7" idx="5"/>
          </p:cNvCxnSpPr>
          <p:nvPr/>
        </p:nvCxnSpPr>
        <p:spPr>
          <a:xfrm>
            <a:off x="4991100" y="4038600"/>
            <a:ext cx="1779541" cy="11318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9" idx="4"/>
          </p:cNvCxnSpPr>
          <p:nvPr/>
        </p:nvCxnSpPr>
        <p:spPr>
          <a:xfrm>
            <a:off x="6781800" y="5143500"/>
            <a:ext cx="419100" cy="1562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0"/>
            <a:endCxn id="11" idx="5"/>
          </p:cNvCxnSpPr>
          <p:nvPr/>
        </p:nvCxnSpPr>
        <p:spPr>
          <a:xfrm flipH="1" flipV="1">
            <a:off x="3646441" y="4637041"/>
            <a:ext cx="3554459" cy="19923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2" idx="2"/>
            <a:endCxn id="11" idx="5"/>
          </p:cNvCxnSpPr>
          <p:nvPr/>
        </p:nvCxnSpPr>
        <p:spPr>
          <a:xfrm flipH="1">
            <a:off x="3646441" y="4076700"/>
            <a:ext cx="1306559" cy="5603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1219200" y="3276600"/>
                <a:ext cx="175260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𝑍𝑊</m:t>
                              </m:r>
                            </m:e>
                          </m:acc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276600"/>
                <a:ext cx="1752600" cy="6127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1143000" y="4114800"/>
                <a:ext cx="175260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𝑊𝑋</m:t>
                              </m:r>
                            </m:e>
                          </m:acc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114800"/>
                <a:ext cx="1752600" cy="6127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219200" y="4837134"/>
                <a:ext cx="1752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𝑋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𝑌</m:t>
                              </m:r>
                            </m:e>
                          </m:acc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=−3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4837134"/>
                <a:ext cx="17526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1219200" y="5326854"/>
                <a:ext cx="175260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𝑌𝑍</m:t>
                              </m:r>
                            </m:e>
                          </m:acc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326854"/>
                <a:ext cx="1752600" cy="6127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3581400" y="3124200"/>
                <a:ext cx="18422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∴</m:t>
                    </m:r>
                  </m:oMath>
                </a14:m>
                <a:r>
                  <a:rPr lang="en-US" dirty="0" smtClean="0"/>
                  <a:t> it’s a trapezoid.</a:t>
                </a:r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124200"/>
                <a:ext cx="1842270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833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5899920" y="2918588"/>
                <a:ext cx="3124199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𝑍𝑊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−4+1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920" y="2918588"/>
                <a:ext cx="3124199" cy="42774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6400801" y="3200400"/>
                <a:ext cx="3124199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𝑍𝑊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1" y="3200400"/>
                <a:ext cx="3124199" cy="42774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6410326" y="3587866"/>
                <a:ext cx="3124199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𝑍𝑊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0326" y="3587866"/>
                <a:ext cx="3124199" cy="40197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6014220" y="4099193"/>
                <a:ext cx="3124199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𝑋𝑌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3−4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0−−3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4220" y="4099193"/>
                <a:ext cx="3124199" cy="42774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6515101" y="4381005"/>
                <a:ext cx="3124199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𝑋𝑌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101" y="4381005"/>
                <a:ext cx="3124199" cy="42774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6524626" y="4768471"/>
                <a:ext cx="3124199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𝑋𝑌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626" y="4768471"/>
                <a:ext cx="3124199" cy="40197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7286624" y="5448554"/>
                <a:ext cx="18422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∴</m:t>
                    </m:r>
                  </m:oMath>
                </a14:m>
                <a:r>
                  <a:rPr lang="en-US" dirty="0" smtClean="0"/>
                  <a:t> it’s isosceles.</a:t>
                </a:r>
                <a:endParaRPr lang="en-US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6624" y="5448554"/>
                <a:ext cx="1842270" cy="369332"/>
              </a:xfrm>
              <a:prstGeom prst="rect">
                <a:avLst/>
              </a:prstGeom>
              <a:blipFill rotWithShape="1">
                <a:blip r:embed="rId13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000"/>
                            </p:stCondLst>
                            <p:childTnLst>
                              <p:par>
                                <p:cTn id="1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29" grpId="0" animBg="1"/>
      <p:bldP spid="22" grpId="0" animBg="1"/>
      <p:bldP spid="2" grpId="0" animBg="1"/>
      <p:bldP spid="3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20" grpId="0"/>
      <p:bldP spid="25" grpId="0"/>
      <p:bldP spid="26" grpId="0"/>
      <p:bldP spid="27" grpId="0"/>
      <p:bldP spid="23" grpId="0"/>
      <p:bldP spid="31" grpId="0"/>
      <p:bldP spid="32" grpId="0"/>
      <p:bldP spid="33" grpId="0"/>
      <p:bldP spid="34" grpId="0"/>
      <p:bldP spid="35" grpId="0"/>
      <p:bldP spid="36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590800" y="1600200"/>
            <a:ext cx="211836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midsegment of a trapezoid is the segment that connects the midpoints of its legs.</a:t>
            </a: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 rot="5400000">
            <a:off x="1447800" y="4343400"/>
            <a:ext cx="2133600" cy="1371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4114800" y="37338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midsegments</a:t>
            </a:r>
          </a:p>
        </p:txBody>
      </p:sp>
      <p:sp>
        <p:nvSpPr>
          <p:cNvPr id="31759" name="AutoShape 15"/>
          <p:cNvSpPr>
            <a:spLocks noChangeArrowheads="1"/>
          </p:cNvSpPr>
          <p:nvPr/>
        </p:nvSpPr>
        <p:spPr bwMode="auto">
          <a:xfrm rot="10800000">
            <a:off x="6019800" y="4114800"/>
            <a:ext cx="2362200" cy="1295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6324600" y="4724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sm" len="sm"/>
            <a:tailEnd type="oval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6400800" y="4343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>
            <a:off x="6400800" y="4419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6096000" y="5029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6096000" y="5105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7848600" y="4343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>
            <a:off x="8077200" y="5029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 flipV="1">
            <a:off x="2514600" y="42672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sm" len="lg"/>
            <a:tailEnd type="oval" w="sm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Freeform 13"/>
          <p:cNvSpPr>
            <a:spLocks/>
          </p:cNvSpPr>
          <p:nvPr/>
        </p:nvSpPr>
        <p:spPr bwMode="auto">
          <a:xfrm flipH="1">
            <a:off x="5638800" y="3733800"/>
            <a:ext cx="1524000" cy="939800"/>
          </a:xfrm>
          <a:custGeom>
            <a:avLst/>
            <a:gdLst/>
            <a:ahLst/>
            <a:cxnLst>
              <a:cxn ang="0">
                <a:pos x="960" y="208"/>
              </a:cxn>
              <a:cxn ang="0">
                <a:pos x="240" y="112"/>
              </a:cxn>
              <a:cxn ang="0">
                <a:pos x="0" y="880"/>
              </a:cxn>
            </a:cxnLst>
            <a:rect l="0" t="0" r="r" b="b"/>
            <a:pathLst>
              <a:path w="960" h="880">
                <a:moveTo>
                  <a:pt x="960" y="208"/>
                </a:moveTo>
                <a:cubicBezTo>
                  <a:pt x="680" y="104"/>
                  <a:pt x="400" y="0"/>
                  <a:pt x="240" y="112"/>
                </a:cubicBezTo>
                <a:cubicBezTo>
                  <a:pt x="80" y="224"/>
                  <a:pt x="40" y="552"/>
                  <a:pt x="0" y="88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2133600" y="426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2209800" y="426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>
            <a:off x="281940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>
            <a:off x="289560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>
            <a:off x="2133600" y="5562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3" name="Line 29"/>
          <p:cNvSpPr>
            <a:spLocks noChangeShapeType="1"/>
          </p:cNvSpPr>
          <p:nvPr/>
        </p:nvSpPr>
        <p:spPr bwMode="auto">
          <a:xfrm>
            <a:off x="2743200" y="5791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 flipH="1">
            <a:off x="2590800" y="4114800"/>
            <a:ext cx="2057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5" name="AutoShape 31"/>
          <p:cNvSpPr>
            <a:spLocks noChangeArrowheads="1"/>
          </p:cNvSpPr>
          <p:nvPr/>
        </p:nvSpPr>
        <p:spPr bwMode="auto">
          <a:xfrm rot="5400000">
            <a:off x="7162800" y="39624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6" name="AutoShape 32"/>
          <p:cNvSpPr>
            <a:spLocks noChangeArrowheads="1"/>
          </p:cNvSpPr>
          <p:nvPr/>
        </p:nvSpPr>
        <p:spPr bwMode="auto">
          <a:xfrm rot="5400000">
            <a:off x="7239000" y="52578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7" name="AutoShape 33"/>
          <p:cNvSpPr>
            <a:spLocks noChangeArrowheads="1"/>
          </p:cNvSpPr>
          <p:nvPr/>
        </p:nvSpPr>
        <p:spPr bwMode="auto">
          <a:xfrm>
            <a:off x="1676400" y="47244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8" name="AutoShape 34"/>
          <p:cNvSpPr>
            <a:spLocks noChangeArrowheads="1"/>
          </p:cNvSpPr>
          <p:nvPr/>
        </p:nvSpPr>
        <p:spPr bwMode="auto">
          <a:xfrm>
            <a:off x="3048000" y="46482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Midsegment Theorem for Trapezoids</a:t>
            </a:r>
          </a:p>
          <a:p>
            <a:pPr lvl="1"/>
            <a:r>
              <a:rPr lang="en-US"/>
              <a:t>The midsegment of a trapezoid is parallel to each base and its length is one half the sum of the lengths of the bases.</a:t>
            </a:r>
          </a:p>
        </p:txBody>
      </p:sp>
      <p:sp>
        <p:nvSpPr>
          <p:cNvPr id="32772" name="Freeform 4"/>
          <p:cNvSpPr>
            <a:spLocks/>
          </p:cNvSpPr>
          <p:nvPr/>
        </p:nvSpPr>
        <p:spPr bwMode="auto">
          <a:xfrm>
            <a:off x="1752600" y="4419600"/>
            <a:ext cx="3429000" cy="990600"/>
          </a:xfrm>
          <a:custGeom>
            <a:avLst/>
            <a:gdLst/>
            <a:ahLst/>
            <a:cxnLst>
              <a:cxn ang="0">
                <a:pos x="384" y="0"/>
              </a:cxn>
              <a:cxn ang="0">
                <a:pos x="1440" y="0"/>
              </a:cxn>
              <a:cxn ang="0">
                <a:pos x="2160" y="624"/>
              </a:cxn>
              <a:cxn ang="0">
                <a:pos x="0" y="624"/>
              </a:cxn>
              <a:cxn ang="0">
                <a:pos x="384" y="0"/>
              </a:cxn>
            </a:cxnLst>
            <a:rect l="0" t="0" r="r" b="b"/>
            <a:pathLst>
              <a:path w="2160" h="624">
                <a:moveTo>
                  <a:pt x="384" y="0"/>
                </a:moveTo>
                <a:lnTo>
                  <a:pt x="1440" y="0"/>
                </a:lnTo>
                <a:lnTo>
                  <a:pt x="2160" y="624"/>
                </a:lnTo>
                <a:lnTo>
                  <a:pt x="0" y="624"/>
                </a:lnTo>
                <a:lnTo>
                  <a:pt x="384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133600" y="4876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sm" len="lg"/>
            <a:tailEnd type="oval" w="sm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133600" y="464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18288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4114800" y="4572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4191000" y="464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47244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4800600" y="518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2133600" y="4114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A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3886200" y="4114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B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5029200" y="5334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C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1524000" y="5257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D</a:t>
            </a:r>
          </a:p>
        </p:txBody>
      </p:sp>
      <p:graphicFrame>
        <p:nvGraphicFramePr>
          <p:cNvPr id="32784" name="Object 16"/>
          <p:cNvGraphicFramePr>
            <a:graphicFrameLocks noChangeAspect="1"/>
          </p:cNvGraphicFramePr>
          <p:nvPr/>
        </p:nvGraphicFramePr>
        <p:xfrm>
          <a:off x="6096000" y="4419600"/>
          <a:ext cx="27432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7" name="Equation" r:id="rId3" imgW="1155600" imgH="241200" progId="Equation.3">
                  <p:embed/>
                </p:oleObj>
              </mc:Choice>
              <mc:Fallback>
                <p:oleObj name="Equation" r:id="rId3" imgW="1155600" imgH="2412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419600"/>
                        <a:ext cx="2743200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1752600" y="4648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E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4572000" y="4648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charset="0"/>
              </a:rPr>
              <a:t>F</a:t>
            </a:r>
          </a:p>
        </p:txBody>
      </p:sp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6096000" y="4949825"/>
          <a:ext cx="26670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8" name="Equation" r:id="rId5" imgW="1155600" imgH="228600" progId="Equation.3">
                  <p:embed/>
                </p:oleObj>
              </mc:Choice>
              <mc:Fallback>
                <p:oleObj name="Equation" r:id="rId5" imgW="1155600" imgH="2286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949825"/>
                        <a:ext cx="2667000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91" name="AutoShape 23"/>
          <p:cNvSpPr>
            <a:spLocks noChangeArrowheads="1"/>
          </p:cNvSpPr>
          <p:nvPr/>
        </p:nvSpPr>
        <p:spPr bwMode="auto">
          <a:xfrm rot="5400000">
            <a:off x="3124200" y="42672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AutoShape 24"/>
          <p:cNvSpPr>
            <a:spLocks noChangeArrowheads="1"/>
          </p:cNvSpPr>
          <p:nvPr/>
        </p:nvSpPr>
        <p:spPr bwMode="auto">
          <a:xfrm rot="5400000">
            <a:off x="3200400" y="52578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1540</TotalTime>
  <Words>972</Words>
  <Application>Microsoft Office PowerPoint</Application>
  <PresentationFormat>On-screen Show (4:3)</PresentationFormat>
  <Paragraphs>165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Solstice</vt:lpstr>
      <vt:lpstr>Equation</vt:lpstr>
      <vt:lpstr>Friday, November 30, 2012</vt:lpstr>
      <vt:lpstr>§6.5 Trapezoids &amp; Kites</vt:lpstr>
      <vt:lpstr>Theorems</vt:lpstr>
      <vt:lpstr>Theorems</vt:lpstr>
      <vt:lpstr>Theorems</vt:lpstr>
      <vt:lpstr>Examples</vt:lpstr>
      <vt:lpstr>Examples</vt:lpstr>
      <vt:lpstr>Definitions</vt:lpstr>
      <vt:lpstr>Theorems</vt:lpstr>
      <vt:lpstr>Examples</vt:lpstr>
      <vt:lpstr>Check Points</vt:lpstr>
      <vt:lpstr>Definitions</vt:lpstr>
      <vt:lpstr>Theorems</vt:lpstr>
      <vt:lpstr>Theorems</vt:lpstr>
      <vt:lpstr>Examples</vt:lpstr>
      <vt:lpstr>Examples</vt:lpstr>
      <vt:lpstr>Check Points</vt:lpstr>
    </vt:vector>
  </TitlesOfParts>
  <Company>APL Limited,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November 21, 2008</dc:title>
  <dc:creator>Alexandria Wiltjer</dc:creator>
  <cp:lastModifiedBy>Dria</cp:lastModifiedBy>
  <cp:revision>19</cp:revision>
  <dcterms:created xsi:type="dcterms:W3CDTF">2008-11-21T15:23:24Z</dcterms:created>
  <dcterms:modified xsi:type="dcterms:W3CDTF">2012-11-30T21:21:15Z</dcterms:modified>
</cp:coreProperties>
</file>